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slides/slide62.xml" ContentType="application/vnd.openxmlformats-officedocument.presentationml.slide+xml"/>
  <Override PartName="/ppt/slides/slide46.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660" r:id="rId3"/>
    <p:sldMasterId id="2147483687" r:id="rId4"/>
  </p:sldMasterIdLst>
  <p:notesMasterIdLst>
    <p:notesMasterId r:id="rId50"/>
  </p:notesMasterIdLst>
  <p:sldIdLst>
    <p:sldId id="257" r:id="rId5"/>
    <p:sldId id="256" r:id="rId6"/>
    <p:sldId id="259" r:id="rId7"/>
    <p:sldId id="292" r:id="rId8"/>
    <p:sldId id="331" r:id="rId9"/>
    <p:sldId id="335" r:id="rId10"/>
    <p:sldId id="342" r:id="rId11"/>
    <p:sldId id="343" r:id="rId12"/>
    <p:sldId id="344" r:id="rId13"/>
    <p:sldId id="305" r:id="rId14"/>
    <p:sldId id="313" r:id="rId15"/>
    <p:sldId id="314" r:id="rId16"/>
    <p:sldId id="315" r:id="rId17"/>
    <p:sldId id="317" r:id="rId18"/>
    <p:sldId id="319" r:id="rId19"/>
    <p:sldId id="312" r:id="rId20"/>
    <p:sldId id="321" r:id="rId21"/>
    <p:sldId id="322" r:id="rId22"/>
    <p:sldId id="323" r:id="rId23"/>
    <p:sldId id="320" r:id="rId24"/>
    <p:sldId id="325" r:id="rId25"/>
    <p:sldId id="311" r:id="rId26"/>
    <p:sldId id="326" r:id="rId27"/>
    <p:sldId id="327" r:id="rId28"/>
    <p:sldId id="328" r:id="rId29"/>
    <p:sldId id="329" r:id="rId30"/>
    <p:sldId id="330" r:id="rId31"/>
    <p:sldId id="316" r:id="rId32"/>
    <p:sldId id="340" r:id="rId33"/>
    <p:sldId id="341" r:id="rId34"/>
    <p:sldId id="294" r:id="rId35"/>
    <p:sldId id="295" r:id="rId36"/>
    <p:sldId id="297" r:id="rId37"/>
    <p:sldId id="298" r:id="rId38"/>
    <p:sldId id="299" r:id="rId39"/>
    <p:sldId id="300" r:id="rId40"/>
    <p:sldId id="301" r:id="rId41"/>
    <p:sldId id="302" r:id="rId42"/>
    <p:sldId id="303" r:id="rId43"/>
    <p:sldId id="304" r:id="rId44"/>
    <p:sldId id="306" r:id="rId45"/>
    <p:sldId id="307" r:id="rId46"/>
    <p:sldId id="308" r:id="rId47"/>
    <p:sldId id="309" r:id="rId48"/>
    <p:sldId id="310" r:id="rId4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91343060-2C73-4834-B26E-B5ACD561FA28}">
          <p14:sldIdLst>
            <p14:sldId id="257"/>
            <p14:sldId id="256"/>
            <p14:sldId id="259"/>
            <p14:sldId id="292"/>
            <p14:sldId id="331"/>
          </p14:sldIdLst>
        </p14:section>
        <p14:section name="Come funziona una centrale" id="{D5E0045C-8321-41D4-930D-29CD976F6B83}">
          <p14:sldIdLst>
            <p14:sldId id="335"/>
            <p14:sldId id="342"/>
            <p14:sldId id="343"/>
            <p14:sldId id="344"/>
          </p14:sldIdLst>
        </p14:section>
        <p14:section name="Pericoloso" id="{0A3AD0C9-CD67-4979-825D-B1EBEEF739E6}">
          <p14:sldIdLst>
            <p14:sldId id="305"/>
          </p14:sldIdLst>
        </p14:section>
        <p14:section name="Chernobyl" id="{D958BA17-7956-438F-845A-9A7F5625E934}">
          <p14:sldIdLst>
            <p14:sldId id="313"/>
            <p14:sldId id="314"/>
            <p14:sldId id="315"/>
            <p14:sldId id="317"/>
            <p14:sldId id="319"/>
            <p14:sldId id="312"/>
            <p14:sldId id="321"/>
            <p14:sldId id="322"/>
            <p14:sldId id="323"/>
            <p14:sldId id="320"/>
            <p14:sldId id="325"/>
          </p14:sldIdLst>
        </p14:section>
        <p14:section name="Fukushima" id="{B5B356DF-570B-40DB-AA09-AF00134295A3}">
          <p14:sldIdLst>
            <p14:sldId id="311"/>
            <p14:sldId id="326"/>
            <p14:sldId id="327"/>
            <p14:sldId id="328"/>
            <p14:sldId id="329"/>
            <p14:sldId id="330"/>
          </p14:sldIdLst>
        </p14:section>
        <p14:section name="Le scorie" id="{54E1D272-8E19-4BB7-B50B-D97A67FD6109}">
          <p14:sldIdLst>
            <p14:sldId id="316"/>
            <p14:sldId id="340"/>
            <p14:sldId id="341"/>
          </p14:sldIdLst>
        </p14:section>
        <p14:section name="Costoso" id="{3D979B29-2627-421D-B380-AE650FE80D3E}">
          <p14:sldIdLst>
            <p14:sldId id="294"/>
          </p14:sldIdLst>
        </p14:section>
        <p14:section name="Costi generali" id="{7C1A6FC7-A852-475D-92B6-54DF5A489F91}">
          <p14:sldIdLst>
            <p14:sldId id="295"/>
            <p14:sldId id="297"/>
            <p14:sldId id="298"/>
          </p14:sldIdLst>
        </p14:section>
        <p14:section name="paragone con le altre fonti" id="{064AA436-A2DA-42D6-A9F0-AA905732A41A}">
          <p14:sldIdLst>
            <p14:sldId id="299"/>
            <p14:sldId id="300"/>
            <p14:sldId id="301"/>
          </p14:sldIdLst>
        </p14:section>
        <p14:section name="Tempi di produzione" id="{B8C8B0C8-57FF-4590-8ABF-9EFA10643FC4}">
          <p14:sldIdLst>
            <p14:sldId id="302"/>
            <p14:sldId id="303"/>
            <p14:sldId id="304"/>
          </p14:sldIdLst>
        </p14:section>
        <p14:section name="Più economico" id="{C181A449-6040-4D94-A527-AD71E22B7772}">
          <p14:sldIdLst>
            <p14:sldId id="306"/>
            <p14:sldId id="307"/>
            <p14:sldId id="308"/>
            <p14:sldId id="309"/>
            <p14:sldId id="310"/>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96449" autoAdjust="0"/>
  </p:normalViewPr>
  <p:slideViewPr>
    <p:cSldViewPr snapToGrid="0">
      <p:cViewPr varScale="1">
        <p:scale>
          <a:sx n="91" d="100"/>
          <a:sy n="91" d="100"/>
        </p:scale>
        <p:origin x="403" y="259"/>
      </p:cViewPr>
      <p:guideLst>
        <p:guide orient="horz" pos="2160"/>
        <p:guide pos="3840"/>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ncarmine Sparso" userId="520e213fcaedc720" providerId="LiveId" clId="{642DCB7A-0709-4F09-92D8-E210D4D0DE3A}"/>
    <pc:docChg chg="modSld">
      <pc:chgData name="Giancarmine Sparso" userId="520e213fcaedc720" providerId="LiveId" clId="{642DCB7A-0709-4F09-92D8-E210D4D0DE3A}" dt="2026-01-04T18:12:49.709" v="16" actId="20577"/>
      <pc:docMkLst>
        <pc:docMk/>
      </pc:docMkLst>
      <pc:sldChg chg="modSp mod">
        <pc:chgData name="Giancarmine Sparso" userId="520e213fcaedc720" providerId="LiveId" clId="{642DCB7A-0709-4F09-92D8-E210D4D0DE3A}" dt="2026-01-04T18:12:49.709" v="16" actId="20577"/>
        <pc:sldMkLst>
          <pc:docMk/>
          <pc:sldMk cId="1911019533" sldId="257"/>
        </pc:sldMkLst>
        <pc:spChg chg="mod">
          <ac:chgData name="Giancarmine Sparso" userId="520e213fcaedc720" providerId="LiveId" clId="{642DCB7A-0709-4F09-92D8-E210D4D0DE3A}" dt="2026-01-04T18:12:49.709" v="16" actId="20577"/>
          <ac:spMkLst>
            <pc:docMk/>
            <pc:sldMk cId="1911019533" sldId="257"/>
            <ac:spMk id="15" creationId="{5D86EFC8-8F4D-3E9B-3FB5-8145430A264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153598493584159E-2"/>
          <c:y val="8.703220544442497E-2"/>
          <c:w val="0.54136368110236222"/>
          <c:h val="0.81204547169995867"/>
        </c:manualLayout>
      </c:layout>
      <c:doughnutChart>
        <c:varyColors val="1"/>
        <c:ser>
          <c:idx val="0"/>
          <c:order val="0"/>
          <c:tx>
            <c:strRef>
              <c:f>Foglio1!$B$1</c:f>
              <c:strCache>
                <c:ptCount val="1"/>
                <c:pt idx="0">
                  <c:v>Vendite</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3F70-4761-88F3-ACEE333F6126}"/>
              </c:ext>
            </c:extLst>
          </c:dPt>
          <c:dPt>
            <c:idx val="1"/>
            <c:bubble3D val="0"/>
            <c:spPr>
              <a:solidFill>
                <a:schemeClr val="accent2"/>
              </a:solidFill>
              <a:ln w="19050">
                <a:noFill/>
              </a:ln>
              <a:effectLst/>
            </c:spPr>
            <c:extLst>
              <c:ext xmlns:c16="http://schemas.microsoft.com/office/drawing/2014/chart" uri="{C3380CC4-5D6E-409C-BE32-E72D297353CC}">
                <c16:uniqueId val="{00000003-3F70-4761-88F3-ACEE333F6126}"/>
              </c:ext>
            </c:extLst>
          </c:dPt>
          <c:dPt>
            <c:idx val="2"/>
            <c:bubble3D val="0"/>
            <c:spPr>
              <a:solidFill>
                <a:schemeClr val="accent3"/>
              </a:solidFill>
              <a:ln w="19050">
                <a:noFill/>
              </a:ln>
              <a:effectLst/>
            </c:spPr>
            <c:extLst>
              <c:ext xmlns:c16="http://schemas.microsoft.com/office/drawing/2014/chart" uri="{C3380CC4-5D6E-409C-BE32-E72D297353CC}">
                <c16:uniqueId val="{00000005-3F70-4761-88F3-ACEE333F6126}"/>
              </c:ext>
            </c:extLst>
          </c:dPt>
          <c:dPt>
            <c:idx val="3"/>
            <c:bubble3D val="0"/>
            <c:spPr>
              <a:solidFill>
                <a:schemeClr val="accent4"/>
              </a:solidFill>
              <a:ln w="19050">
                <a:noFill/>
              </a:ln>
              <a:effectLst/>
            </c:spPr>
            <c:extLst>
              <c:ext xmlns:c16="http://schemas.microsoft.com/office/drawing/2014/chart" uri="{C3380CC4-5D6E-409C-BE32-E72D297353CC}">
                <c16:uniqueId val="{00000007-3F70-4761-88F3-ACEE333F6126}"/>
              </c:ext>
            </c:extLst>
          </c:dPt>
          <c:dPt>
            <c:idx val="4"/>
            <c:bubble3D val="0"/>
            <c:spPr>
              <a:solidFill>
                <a:schemeClr val="accent5"/>
              </a:solidFill>
              <a:ln w="19050">
                <a:noFill/>
              </a:ln>
              <a:effectLst/>
            </c:spPr>
            <c:extLst>
              <c:ext xmlns:c16="http://schemas.microsoft.com/office/drawing/2014/chart" uri="{C3380CC4-5D6E-409C-BE32-E72D297353CC}">
                <c16:uniqueId val="{00000009-1DB2-4BA9-809E-5B13BB0EB6A9}"/>
              </c:ext>
            </c:extLst>
          </c:dPt>
          <c:dPt>
            <c:idx val="5"/>
            <c:bubble3D val="0"/>
            <c:spPr>
              <a:solidFill>
                <a:schemeClr val="accent6"/>
              </a:solidFill>
              <a:ln w="19050">
                <a:noFill/>
              </a:ln>
              <a:effectLst/>
            </c:spPr>
            <c:extLst>
              <c:ext xmlns:c16="http://schemas.microsoft.com/office/drawing/2014/chart" uri="{C3380CC4-5D6E-409C-BE32-E72D297353CC}">
                <c16:uniqueId val="{0000000B-1DB2-4BA9-809E-5B13BB0EB6A9}"/>
              </c:ext>
            </c:extLst>
          </c:dPt>
          <c:cat>
            <c:strRef>
              <c:f>Foglio1!$A$2:$A$7</c:f>
              <c:strCache>
                <c:ptCount val="6"/>
                <c:pt idx="0">
                  <c:v>Interessi</c:v>
                </c:pt>
                <c:pt idx="1">
                  <c:v>Costi di produzione</c:v>
                </c:pt>
                <c:pt idx="2">
                  <c:v>Costi del carburante</c:v>
                </c:pt>
                <c:pt idx="3">
                  <c:v>Costi di manuntenzione e mantenimento</c:v>
                </c:pt>
                <c:pt idx="4">
                  <c:v>Gestione rifiuti</c:v>
                </c:pt>
                <c:pt idx="5">
                  <c:v>si</c:v>
                </c:pt>
              </c:strCache>
            </c:strRef>
          </c:cat>
          <c:val>
            <c:numRef>
              <c:f>Foglio1!$B$2:$B$7</c:f>
              <c:numCache>
                <c:formatCode>General</c:formatCode>
                <c:ptCount val="6"/>
                <c:pt idx="0">
                  <c:v>75</c:v>
                </c:pt>
                <c:pt idx="1">
                  <c:v>17</c:v>
                </c:pt>
                <c:pt idx="2">
                  <c:v>6</c:v>
                </c:pt>
                <c:pt idx="3">
                  <c:v>10</c:v>
                </c:pt>
                <c:pt idx="4">
                  <c:v>2</c:v>
                </c:pt>
                <c:pt idx="5">
                  <c:v>3</c:v>
                </c:pt>
              </c:numCache>
            </c:numRef>
          </c:val>
          <c:extLst>
            <c:ext xmlns:c16="http://schemas.microsoft.com/office/drawing/2014/chart" uri="{C3380CC4-5D6E-409C-BE32-E72D297353CC}">
              <c16:uniqueId val="{00000008-3F70-4761-88F3-ACEE333F612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79C80A-9FAC-4121-BD5B-9583D6581566}" type="datetimeFigureOut">
              <a:rPr lang="it-IT" smtClean="0"/>
              <a:t>04/01/2026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CFC76-DABB-4B2A-A878-307B035A9CA5}" type="slidenum">
              <a:rPr lang="it-IT" smtClean="0"/>
              <a:t>‹N›</a:t>
            </a:fld>
            <a:endParaRPr lang="it-IT"/>
          </a:p>
        </p:txBody>
      </p:sp>
    </p:spTree>
    <p:extLst>
      <p:ext uri="{BB962C8B-B14F-4D97-AF65-F5344CB8AC3E}">
        <p14:creationId xmlns:p14="http://schemas.microsoft.com/office/powerpoint/2010/main" val="392354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7ECFC76-DABB-4B2A-A878-307B035A9CA5}" type="slidenum">
              <a:rPr lang="it-IT" smtClean="0"/>
              <a:t>10</a:t>
            </a:fld>
            <a:endParaRPr lang="it-IT"/>
          </a:p>
        </p:txBody>
      </p:sp>
    </p:spTree>
    <p:extLst>
      <p:ext uri="{BB962C8B-B14F-4D97-AF65-F5344CB8AC3E}">
        <p14:creationId xmlns:p14="http://schemas.microsoft.com/office/powerpoint/2010/main" val="172533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7ECFC76-DABB-4B2A-A878-307B035A9CA5}" type="slidenum">
              <a:rPr lang="it-IT" smtClean="0"/>
              <a:t>31</a:t>
            </a:fld>
            <a:endParaRPr lang="it-IT"/>
          </a:p>
        </p:txBody>
      </p:sp>
    </p:spTree>
    <p:extLst>
      <p:ext uri="{BB962C8B-B14F-4D97-AF65-F5344CB8AC3E}">
        <p14:creationId xmlns:p14="http://schemas.microsoft.com/office/powerpoint/2010/main" val="4142207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7ECFC76-DABB-4B2A-A878-307B035A9CA5}" type="slidenum">
              <a:rPr lang="it-IT" smtClean="0"/>
              <a:t>33</a:t>
            </a:fld>
            <a:endParaRPr lang="it-IT"/>
          </a:p>
        </p:txBody>
      </p:sp>
    </p:spTree>
    <p:extLst>
      <p:ext uri="{BB962C8B-B14F-4D97-AF65-F5344CB8AC3E}">
        <p14:creationId xmlns:p14="http://schemas.microsoft.com/office/powerpoint/2010/main" val="3370436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7ECFC76-DABB-4B2A-A878-307B035A9CA5}" type="slidenum">
              <a:rPr lang="it-IT" smtClean="0"/>
              <a:t>35</a:t>
            </a:fld>
            <a:endParaRPr lang="it-IT"/>
          </a:p>
        </p:txBody>
      </p:sp>
    </p:spTree>
    <p:extLst>
      <p:ext uri="{BB962C8B-B14F-4D97-AF65-F5344CB8AC3E}">
        <p14:creationId xmlns:p14="http://schemas.microsoft.com/office/powerpoint/2010/main" val="1464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B95E5457-62CB-AE54-4E6D-89E90B39E0B4}"/>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255FFC3E-6794-017D-3CFC-031BE17D23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BEB89AE-FC42-7F51-DF00-CD96592A2A7A}"/>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41530212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EEBC65-9ED5-5462-57D5-4AE65FC20BC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DD1EB5E-ED75-DC67-E176-7D78DB34B51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4BED38B-0DDD-CE0B-1035-56A712CC984C}"/>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8D073002-39A4-7797-0446-D5430D34258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D56C7F-E57C-D00D-E9FE-7C4E42E81E85}"/>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103515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9483180-3DB4-2FA7-EE35-D4E3D424AA7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346DC40-8027-BD82-F672-7CCA7F8A462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6CBB9BE-9788-B113-BFED-9CB2AD113A47}"/>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23D6BFCB-0747-EEA4-2917-356C8B44E1A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E24667D-29D0-729B-94F2-2F4C1E9C5A69}"/>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13480303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F02B4-C98C-EBB7-EC5E-DEBBCD72642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34D3344-0917-5AAC-5F4C-F2BBF490BA25}"/>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4" name="Segnaposto piè di pagina 3">
            <a:extLst>
              <a:ext uri="{FF2B5EF4-FFF2-40B4-BE49-F238E27FC236}">
                <a16:creationId xmlns:a16="http://schemas.microsoft.com/office/drawing/2014/main" id="{43E4AC28-4183-E55A-85BF-332A76AB109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73E9E5D-CA2E-FE97-AD56-D1C7F4857494}"/>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2964721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7E16C5-DC15-49D3-1B4B-BC35ECF539B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1354FD2-0772-5C0A-6379-7B96E5CE35D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E352AD2-12F4-13D1-E50E-F981B09F4168}"/>
              </a:ext>
            </a:extLst>
          </p:cNvPr>
          <p:cNvSpPr>
            <a:spLocks noGrp="1"/>
          </p:cNvSpPr>
          <p:nvPr>
            <p:ph type="dt" sz="half" idx="10"/>
          </p:nvPr>
        </p:nvSpPr>
        <p:spPr/>
        <p:txBody>
          <a:bodyPr/>
          <a:lstStyle/>
          <a:p>
            <a:fld id="{0E0A1238-49A5-417E-8B7C-A14C01655AAA}" type="datetimeFigureOut">
              <a:rPr lang="it-IT" smtClean="0"/>
              <a:t>04/01/2026</a:t>
            </a:fld>
            <a:endParaRPr lang="it-IT"/>
          </a:p>
        </p:txBody>
      </p:sp>
      <p:sp>
        <p:nvSpPr>
          <p:cNvPr id="5" name="Segnaposto piè di pagina 4">
            <a:extLst>
              <a:ext uri="{FF2B5EF4-FFF2-40B4-BE49-F238E27FC236}">
                <a16:creationId xmlns:a16="http://schemas.microsoft.com/office/drawing/2014/main" id="{6A4CF96F-F8CC-C8D6-2169-FB426D89779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B3CBB1C-FDEA-4C69-8335-3EF5AF961018}"/>
              </a:ext>
            </a:extLst>
          </p:cNvPr>
          <p:cNvSpPr>
            <a:spLocks noGrp="1"/>
          </p:cNvSpPr>
          <p:nvPr>
            <p:ph type="sldNum" sz="quarter" idx="12"/>
          </p:nvPr>
        </p:nvSpPr>
        <p:spPr/>
        <p:txBody>
          <a:bodyPr/>
          <a:lstStyle/>
          <a:p>
            <a:fld id="{B0A54569-27BD-4746-9D5F-2028BA1C8A01}" type="slidenum">
              <a:rPr lang="it-IT" smtClean="0"/>
              <a:t>‹N›</a:t>
            </a:fld>
            <a:endParaRPr lang="it-IT"/>
          </a:p>
        </p:txBody>
      </p:sp>
    </p:spTree>
    <p:extLst>
      <p:ext uri="{BB962C8B-B14F-4D97-AF65-F5344CB8AC3E}">
        <p14:creationId xmlns:p14="http://schemas.microsoft.com/office/powerpoint/2010/main" val="3150243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E0FA89-86D1-D8B1-83AB-8A5522DCBD2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10E75F0-FDED-A28F-29DC-E2B1F88261DC}"/>
              </a:ext>
            </a:extLst>
          </p:cNvPr>
          <p:cNvSpPr>
            <a:spLocks noGrp="1"/>
          </p:cNvSpPr>
          <p:nvPr>
            <p:ph idx="1"/>
          </p:nvPr>
        </p:nvSpPr>
        <p:spPr>
          <a:xfrm>
            <a:off x="838200" y="1825625"/>
            <a:ext cx="10515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40A7220-EBFE-C858-97C9-72DA6ACFC3C5}"/>
              </a:ext>
            </a:extLst>
          </p:cNvPr>
          <p:cNvSpPr>
            <a:spLocks noGrp="1"/>
          </p:cNvSpPr>
          <p:nvPr>
            <p:ph type="dt" sz="half" idx="10"/>
          </p:nvPr>
        </p:nvSpPr>
        <p:spPr/>
        <p:txBody>
          <a:bodyPr/>
          <a:lstStyle/>
          <a:p>
            <a:fld id="{0E0A1238-49A5-417E-8B7C-A14C01655AAA}" type="datetimeFigureOut">
              <a:rPr lang="it-IT" smtClean="0"/>
              <a:t>04/01/2026</a:t>
            </a:fld>
            <a:endParaRPr lang="it-IT"/>
          </a:p>
        </p:txBody>
      </p:sp>
      <p:sp>
        <p:nvSpPr>
          <p:cNvPr id="5" name="Segnaposto piè di pagina 4">
            <a:extLst>
              <a:ext uri="{FF2B5EF4-FFF2-40B4-BE49-F238E27FC236}">
                <a16:creationId xmlns:a16="http://schemas.microsoft.com/office/drawing/2014/main" id="{2C515D7D-84F3-4B99-D5F3-BB808D4E077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DEE17E6-7ADD-E628-3722-555AAE15F7DE}"/>
              </a:ext>
            </a:extLst>
          </p:cNvPr>
          <p:cNvSpPr>
            <a:spLocks noGrp="1"/>
          </p:cNvSpPr>
          <p:nvPr>
            <p:ph type="sldNum" sz="quarter" idx="12"/>
          </p:nvPr>
        </p:nvSpPr>
        <p:spPr/>
        <p:txBody>
          <a:bodyPr/>
          <a:lstStyle/>
          <a:p>
            <a:fld id="{B0A54569-27BD-4746-9D5F-2028BA1C8A01}" type="slidenum">
              <a:rPr lang="it-IT" smtClean="0"/>
              <a:t>‹N›</a:t>
            </a:fld>
            <a:endParaRPr lang="it-IT"/>
          </a:p>
        </p:txBody>
      </p:sp>
    </p:spTree>
    <p:extLst>
      <p:ext uri="{BB962C8B-B14F-4D97-AF65-F5344CB8AC3E}">
        <p14:creationId xmlns:p14="http://schemas.microsoft.com/office/powerpoint/2010/main" val="1072893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701FBD-6C20-72F4-83D8-1A4DD5E5369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493023E-2B79-98DD-80BE-25A121DBD1D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A20318C-F910-17EF-F2D2-2C5089B6E43A}"/>
              </a:ext>
            </a:extLst>
          </p:cNvPr>
          <p:cNvSpPr>
            <a:spLocks noGrp="1"/>
          </p:cNvSpPr>
          <p:nvPr>
            <p:ph type="dt" sz="half" idx="10"/>
          </p:nvPr>
        </p:nvSpPr>
        <p:spPr/>
        <p:txBody>
          <a:bodyPr/>
          <a:lstStyle/>
          <a:p>
            <a:fld id="{0E0A1238-49A5-417E-8B7C-A14C01655AAA}" type="datetimeFigureOut">
              <a:rPr lang="it-IT" smtClean="0"/>
              <a:t>04/01/2026</a:t>
            </a:fld>
            <a:endParaRPr lang="it-IT"/>
          </a:p>
        </p:txBody>
      </p:sp>
      <p:sp>
        <p:nvSpPr>
          <p:cNvPr id="5" name="Segnaposto piè di pagina 4">
            <a:extLst>
              <a:ext uri="{FF2B5EF4-FFF2-40B4-BE49-F238E27FC236}">
                <a16:creationId xmlns:a16="http://schemas.microsoft.com/office/drawing/2014/main" id="{F3BCA768-95A2-DE0C-778E-875646D0D34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9ABD9A1-DFF2-16AB-9CB8-3753075EB0F2}"/>
              </a:ext>
            </a:extLst>
          </p:cNvPr>
          <p:cNvSpPr>
            <a:spLocks noGrp="1"/>
          </p:cNvSpPr>
          <p:nvPr>
            <p:ph type="sldNum" sz="quarter" idx="12"/>
          </p:nvPr>
        </p:nvSpPr>
        <p:spPr/>
        <p:txBody>
          <a:bodyPr/>
          <a:lstStyle/>
          <a:p>
            <a:fld id="{B0A54569-27BD-4746-9D5F-2028BA1C8A01}" type="slidenum">
              <a:rPr lang="it-IT" smtClean="0"/>
              <a:t>‹N›</a:t>
            </a:fld>
            <a:endParaRPr lang="it-IT"/>
          </a:p>
        </p:txBody>
      </p:sp>
    </p:spTree>
    <p:extLst>
      <p:ext uri="{BB962C8B-B14F-4D97-AF65-F5344CB8AC3E}">
        <p14:creationId xmlns:p14="http://schemas.microsoft.com/office/powerpoint/2010/main" val="3185089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1F735B-2B0F-564A-1682-5F3BD199308E}"/>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A37EA95-18DE-BF12-046D-63F0C9AA2013}"/>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0EAA784-817C-6477-2237-5FB298C06D3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D30F49A-7A0A-BC79-0CD4-40345623D41C}"/>
              </a:ext>
            </a:extLst>
          </p:cNvPr>
          <p:cNvSpPr>
            <a:spLocks noGrp="1"/>
          </p:cNvSpPr>
          <p:nvPr>
            <p:ph type="dt" sz="half" idx="10"/>
          </p:nvPr>
        </p:nvSpPr>
        <p:spPr/>
        <p:txBody>
          <a:bodyPr/>
          <a:lstStyle/>
          <a:p>
            <a:fld id="{0E0A1238-49A5-417E-8B7C-A14C01655AAA}" type="datetimeFigureOut">
              <a:rPr lang="it-IT" smtClean="0"/>
              <a:t>04/01/2026</a:t>
            </a:fld>
            <a:endParaRPr lang="it-IT"/>
          </a:p>
        </p:txBody>
      </p:sp>
      <p:sp>
        <p:nvSpPr>
          <p:cNvPr id="6" name="Segnaposto piè di pagina 5">
            <a:extLst>
              <a:ext uri="{FF2B5EF4-FFF2-40B4-BE49-F238E27FC236}">
                <a16:creationId xmlns:a16="http://schemas.microsoft.com/office/drawing/2014/main" id="{5F1F7F0B-4950-EDDC-B188-7C4BD0E5762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EED9FA7-A475-EEF5-1F8B-CA2AFE2F0127}"/>
              </a:ext>
            </a:extLst>
          </p:cNvPr>
          <p:cNvSpPr>
            <a:spLocks noGrp="1"/>
          </p:cNvSpPr>
          <p:nvPr>
            <p:ph type="sldNum" sz="quarter" idx="12"/>
          </p:nvPr>
        </p:nvSpPr>
        <p:spPr/>
        <p:txBody>
          <a:bodyPr/>
          <a:lstStyle/>
          <a:p>
            <a:fld id="{B0A54569-27BD-4746-9D5F-2028BA1C8A01}" type="slidenum">
              <a:rPr lang="it-IT" smtClean="0"/>
              <a:t>‹N›</a:t>
            </a:fld>
            <a:endParaRPr lang="it-IT"/>
          </a:p>
        </p:txBody>
      </p:sp>
    </p:spTree>
    <p:extLst>
      <p:ext uri="{BB962C8B-B14F-4D97-AF65-F5344CB8AC3E}">
        <p14:creationId xmlns:p14="http://schemas.microsoft.com/office/powerpoint/2010/main" val="2832904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6612B4-BBE6-A099-9199-06FDA214FE22}"/>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8DE0C02-0EF5-2DA2-9357-2D46FD760B1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E84860C-529E-29CA-6CFD-E831A7F851CB}"/>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0391B68-DE54-9017-0B5B-E66DF7148F9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7370684-A34A-74A3-139B-F38B8824676C}"/>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BBD08DC-2BDE-E25D-0D52-0AFF17C7C0D0}"/>
              </a:ext>
            </a:extLst>
          </p:cNvPr>
          <p:cNvSpPr>
            <a:spLocks noGrp="1"/>
          </p:cNvSpPr>
          <p:nvPr>
            <p:ph type="dt" sz="half" idx="10"/>
          </p:nvPr>
        </p:nvSpPr>
        <p:spPr/>
        <p:txBody>
          <a:bodyPr/>
          <a:lstStyle/>
          <a:p>
            <a:fld id="{0E0A1238-49A5-417E-8B7C-A14C01655AAA}" type="datetimeFigureOut">
              <a:rPr lang="it-IT" smtClean="0"/>
              <a:t>04/01/2026</a:t>
            </a:fld>
            <a:endParaRPr lang="it-IT"/>
          </a:p>
        </p:txBody>
      </p:sp>
      <p:sp>
        <p:nvSpPr>
          <p:cNvPr id="8" name="Segnaposto piè di pagina 7">
            <a:extLst>
              <a:ext uri="{FF2B5EF4-FFF2-40B4-BE49-F238E27FC236}">
                <a16:creationId xmlns:a16="http://schemas.microsoft.com/office/drawing/2014/main" id="{EE35F13A-98FD-7B02-2D09-03680D6EFDE9}"/>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114B0B5-5973-D9A4-2844-24B5782B12F7}"/>
              </a:ext>
            </a:extLst>
          </p:cNvPr>
          <p:cNvSpPr>
            <a:spLocks noGrp="1"/>
          </p:cNvSpPr>
          <p:nvPr>
            <p:ph type="sldNum" sz="quarter" idx="12"/>
          </p:nvPr>
        </p:nvSpPr>
        <p:spPr/>
        <p:txBody>
          <a:bodyPr/>
          <a:lstStyle/>
          <a:p>
            <a:fld id="{B0A54569-27BD-4746-9D5F-2028BA1C8A01}" type="slidenum">
              <a:rPr lang="it-IT" smtClean="0"/>
              <a:t>‹N›</a:t>
            </a:fld>
            <a:endParaRPr lang="it-IT"/>
          </a:p>
        </p:txBody>
      </p:sp>
    </p:spTree>
    <p:extLst>
      <p:ext uri="{BB962C8B-B14F-4D97-AF65-F5344CB8AC3E}">
        <p14:creationId xmlns:p14="http://schemas.microsoft.com/office/powerpoint/2010/main" val="3181679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19D1DF-8514-AF52-AA12-A891B2005335}"/>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4048E7D-D87E-2702-79D6-FBD1AFE2A0CA}"/>
              </a:ext>
            </a:extLst>
          </p:cNvPr>
          <p:cNvSpPr>
            <a:spLocks noGrp="1"/>
          </p:cNvSpPr>
          <p:nvPr>
            <p:ph type="dt" sz="half" idx="10"/>
          </p:nvPr>
        </p:nvSpPr>
        <p:spPr/>
        <p:txBody>
          <a:bodyPr/>
          <a:lstStyle/>
          <a:p>
            <a:fld id="{0E0A1238-49A5-417E-8B7C-A14C01655AAA}" type="datetimeFigureOut">
              <a:rPr lang="it-IT" smtClean="0"/>
              <a:t>04/01/2026</a:t>
            </a:fld>
            <a:endParaRPr lang="it-IT"/>
          </a:p>
        </p:txBody>
      </p:sp>
      <p:sp>
        <p:nvSpPr>
          <p:cNvPr id="4" name="Segnaposto piè di pagina 3">
            <a:extLst>
              <a:ext uri="{FF2B5EF4-FFF2-40B4-BE49-F238E27FC236}">
                <a16:creationId xmlns:a16="http://schemas.microsoft.com/office/drawing/2014/main" id="{C73C80DD-A77F-3FC3-C6AD-E942A20B3045}"/>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CD2E758-45C4-A849-2664-B703200EEFF4}"/>
              </a:ext>
            </a:extLst>
          </p:cNvPr>
          <p:cNvSpPr>
            <a:spLocks noGrp="1"/>
          </p:cNvSpPr>
          <p:nvPr>
            <p:ph type="sldNum" sz="quarter" idx="12"/>
          </p:nvPr>
        </p:nvSpPr>
        <p:spPr/>
        <p:txBody>
          <a:bodyPr/>
          <a:lstStyle/>
          <a:p>
            <a:fld id="{B0A54569-27BD-4746-9D5F-2028BA1C8A01}" type="slidenum">
              <a:rPr lang="it-IT" smtClean="0"/>
              <a:t>‹N›</a:t>
            </a:fld>
            <a:endParaRPr lang="it-IT"/>
          </a:p>
        </p:txBody>
      </p:sp>
    </p:spTree>
    <p:extLst>
      <p:ext uri="{BB962C8B-B14F-4D97-AF65-F5344CB8AC3E}">
        <p14:creationId xmlns:p14="http://schemas.microsoft.com/office/powerpoint/2010/main" val="3819527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0830840-F0B1-3485-ED7E-D26384D06639}"/>
              </a:ext>
            </a:extLst>
          </p:cNvPr>
          <p:cNvSpPr>
            <a:spLocks noGrp="1"/>
          </p:cNvSpPr>
          <p:nvPr>
            <p:ph type="dt" sz="half" idx="10"/>
          </p:nvPr>
        </p:nvSpPr>
        <p:spPr/>
        <p:txBody>
          <a:bodyPr/>
          <a:lstStyle/>
          <a:p>
            <a:fld id="{0E0A1238-49A5-417E-8B7C-A14C01655AAA}" type="datetimeFigureOut">
              <a:rPr lang="it-IT" smtClean="0"/>
              <a:t>04/01/2026</a:t>
            </a:fld>
            <a:endParaRPr lang="it-IT"/>
          </a:p>
        </p:txBody>
      </p:sp>
      <p:sp>
        <p:nvSpPr>
          <p:cNvPr id="3" name="Segnaposto piè di pagina 2">
            <a:extLst>
              <a:ext uri="{FF2B5EF4-FFF2-40B4-BE49-F238E27FC236}">
                <a16:creationId xmlns:a16="http://schemas.microsoft.com/office/drawing/2014/main" id="{B668A9BD-3774-64EE-741C-026BEDE5FAE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D3ACBA9-930D-DB15-93EA-E60422077BCC}"/>
              </a:ext>
            </a:extLst>
          </p:cNvPr>
          <p:cNvSpPr>
            <a:spLocks noGrp="1"/>
          </p:cNvSpPr>
          <p:nvPr>
            <p:ph type="sldNum" sz="quarter" idx="12"/>
          </p:nvPr>
        </p:nvSpPr>
        <p:spPr/>
        <p:txBody>
          <a:bodyPr/>
          <a:lstStyle/>
          <a:p>
            <a:fld id="{B0A54569-27BD-4746-9D5F-2028BA1C8A01}" type="slidenum">
              <a:rPr lang="it-IT" smtClean="0"/>
              <a:t>‹N›</a:t>
            </a:fld>
            <a:endParaRPr lang="it-IT"/>
          </a:p>
        </p:txBody>
      </p:sp>
    </p:spTree>
    <p:extLst>
      <p:ext uri="{BB962C8B-B14F-4D97-AF65-F5344CB8AC3E}">
        <p14:creationId xmlns:p14="http://schemas.microsoft.com/office/powerpoint/2010/main" val="1875688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D23C49-5242-43E3-7BBA-4EF3CD7E0B7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CE581C9-49F0-AEAD-91E4-07BAF908D54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B8ADF1F-CC23-D5B9-2A09-C786FA8FE633}"/>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2DC37E1F-4365-FD2D-4CD8-E1654927494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5950415-5E45-C509-8568-E2E2024E841F}"/>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11372887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C6E06F-CE90-5DA9-9C82-3418D8FE6FD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E947597-9AB2-A0FD-68EE-9E09CA8008E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516B683-66D1-1F11-563F-15488702370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70EF286-F02A-29E3-C9EC-3D5C154E1BFE}"/>
              </a:ext>
            </a:extLst>
          </p:cNvPr>
          <p:cNvSpPr>
            <a:spLocks noGrp="1"/>
          </p:cNvSpPr>
          <p:nvPr>
            <p:ph type="dt" sz="half" idx="10"/>
          </p:nvPr>
        </p:nvSpPr>
        <p:spPr/>
        <p:txBody>
          <a:bodyPr/>
          <a:lstStyle/>
          <a:p>
            <a:fld id="{0E0A1238-49A5-417E-8B7C-A14C01655AAA}" type="datetimeFigureOut">
              <a:rPr lang="it-IT" smtClean="0"/>
              <a:t>04/01/2026</a:t>
            </a:fld>
            <a:endParaRPr lang="it-IT"/>
          </a:p>
        </p:txBody>
      </p:sp>
      <p:sp>
        <p:nvSpPr>
          <p:cNvPr id="6" name="Segnaposto piè di pagina 5">
            <a:extLst>
              <a:ext uri="{FF2B5EF4-FFF2-40B4-BE49-F238E27FC236}">
                <a16:creationId xmlns:a16="http://schemas.microsoft.com/office/drawing/2014/main" id="{F13288E3-628E-F10A-9B52-F862824B1F3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158A98E-310C-C52C-F967-86DBAA427444}"/>
              </a:ext>
            </a:extLst>
          </p:cNvPr>
          <p:cNvSpPr>
            <a:spLocks noGrp="1"/>
          </p:cNvSpPr>
          <p:nvPr>
            <p:ph type="sldNum" sz="quarter" idx="12"/>
          </p:nvPr>
        </p:nvSpPr>
        <p:spPr/>
        <p:txBody>
          <a:bodyPr/>
          <a:lstStyle/>
          <a:p>
            <a:fld id="{B0A54569-27BD-4746-9D5F-2028BA1C8A01}" type="slidenum">
              <a:rPr lang="it-IT" smtClean="0"/>
              <a:t>‹N›</a:t>
            </a:fld>
            <a:endParaRPr lang="it-IT"/>
          </a:p>
        </p:txBody>
      </p:sp>
    </p:spTree>
    <p:extLst>
      <p:ext uri="{BB962C8B-B14F-4D97-AF65-F5344CB8AC3E}">
        <p14:creationId xmlns:p14="http://schemas.microsoft.com/office/powerpoint/2010/main" val="1970511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60749D-184D-6662-DD5B-347A51B0152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9E318E0-2263-D754-5594-7FC50B60DB6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8720FA76-2B44-B5DC-DB06-C05761D4FBC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8ECB003-028A-C3BD-2B1A-51649046EAF1}"/>
              </a:ext>
            </a:extLst>
          </p:cNvPr>
          <p:cNvSpPr>
            <a:spLocks noGrp="1"/>
          </p:cNvSpPr>
          <p:nvPr>
            <p:ph type="dt" sz="half" idx="10"/>
          </p:nvPr>
        </p:nvSpPr>
        <p:spPr/>
        <p:txBody>
          <a:bodyPr/>
          <a:lstStyle/>
          <a:p>
            <a:fld id="{0E0A1238-49A5-417E-8B7C-A14C01655AAA}" type="datetimeFigureOut">
              <a:rPr lang="it-IT" smtClean="0"/>
              <a:t>04/01/2026</a:t>
            </a:fld>
            <a:endParaRPr lang="it-IT"/>
          </a:p>
        </p:txBody>
      </p:sp>
      <p:sp>
        <p:nvSpPr>
          <p:cNvPr id="6" name="Segnaposto piè di pagina 5">
            <a:extLst>
              <a:ext uri="{FF2B5EF4-FFF2-40B4-BE49-F238E27FC236}">
                <a16:creationId xmlns:a16="http://schemas.microsoft.com/office/drawing/2014/main" id="{A3C34792-81CE-47CA-9514-CADAAD733EB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73AF3D5-B664-8815-0F01-62453AE1DD5C}"/>
              </a:ext>
            </a:extLst>
          </p:cNvPr>
          <p:cNvSpPr>
            <a:spLocks noGrp="1"/>
          </p:cNvSpPr>
          <p:nvPr>
            <p:ph type="sldNum" sz="quarter" idx="12"/>
          </p:nvPr>
        </p:nvSpPr>
        <p:spPr/>
        <p:txBody>
          <a:bodyPr/>
          <a:lstStyle/>
          <a:p>
            <a:fld id="{B0A54569-27BD-4746-9D5F-2028BA1C8A01}" type="slidenum">
              <a:rPr lang="it-IT" smtClean="0"/>
              <a:t>‹N›</a:t>
            </a:fld>
            <a:endParaRPr lang="it-IT"/>
          </a:p>
        </p:txBody>
      </p:sp>
    </p:spTree>
    <p:extLst>
      <p:ext uri="{BB962C8B-B14F-4D97-AF65-F5344CB8AC3E}">
        <p14:creationId xmlns:p14="http://schemas.microsoft.com/office/powerpoint/2010/main" val="926189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FB631C-E72E-0847-34E5-33653CB518FE}"/>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4373EAB-1B20-ECDA-A5A2-622798F11680}"/>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66F00E3-8B62-36D0-1A83-5DA763DF9407}"/>
              </a:ext>
            </a:extLst>
          </p:cNvPr>
          <p:cNvSpPr>
            <a:spLocks noGrp="1"/>
          </p:cNvSpPr>
          <p:nvPr>
            <p:ph type="dt" sz="half" idx="10"/>
          </p:nvPr>
        </p:nvSpPr>
        <p:spPr/>
        <p:txBody>
          <a:bodyPr/>
          <a:lstStyle/>
          <a:p>
            <a:fld id="{0E0A1238-49A5-417E-8B7C-A14C01655AAA}" type="datetimeFigureOut">
              <a:rPr lang="it-IT" smtClean="0"/>
              <a:t>04/01/2026</a:t>
            </a:fld>
            <a:endParaRPr lang="it-IT"/>
          </a:p>
        </p:txBody>
      </p:sp>
      <p:sp>
        <p:nvSpPr>
          <p:cNvPr id="5" name="Segnaposto piè di pagina 4">
            <a:extLst>
              <a:ext uri="{FF2B5EF4-FFF2-40B4-BE49-F238E27FC236}">
                <a16:creationId xmlns:a16="http://schemas.microsoft.com/office/drawing/2014/main" id="{541E0C77-4ACB-D6F9-79F7-B71B4D4319C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B4ACC87-305C-D60A-9810-F655CB5CFDEF}"/>
              </a:ext>
            </a:extLst>
          </p:cNvPr>
          <p:cNvSpPr>
            <a:spLocks noGrp="1"/>
          </p:cNvSpPr>
          <p:nvPr>
            <p:ph type="sldNum" sz="quarter" idx="12"/>
          </p:nvPr>
        </p:nvSpPr>
        <p:spPr/>
        <p:txBody>
          <a:bodyPr/>
          <a:lstStyle/>
          <a:p>
            <a:fld id="{B0A54569-27BD-4746-9D5F-2028BA1C8A01}" type="slidenum">
              <a:rPr lang="it-IT" smtClean="0"/>
              <a:t>‹N›</a:t>
            </a:fld>
            <a:endParaRPr lang="it-IT"/>
          </a:p>
        </p:txBody>
      </p:sp>
    </p:spTree>
    <p:extLst>
      <p:ext uri="{BB962C8B-B14F-4D97-AF65-F5344CB8AC3E}">
        <p14:creationId xmlns:p14="http://schemas.microsoft.com/office/powerpoint/2010/main" val="2034715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14FD163-3A0B-BCC7-4051-6C323CD006B9}"/>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56BEBD1-1296-68BE-A434-B452F0F9E05E}"/>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D520A80-4F10-65A1-570D-6F13852CCCA9}"/>
              </a:ext>
            </a:extLst>
          </p:cNvPr>
          <p:cNvSpPr>
            <a:spLocks noGrp="1"/>
          </p:cNvSpPr>
          <p:nvPr>
            <p:ph type="dt" sz="half" idx="10"/>
          </p:nvPr>
        </p:nvSpPr>
        <p:spPr/>
        <p:txBody>
          <a:bodyPr/>
          <a:lstStyle/>
          <a:p>
            <a:fld id="{0E0A1238-49A5-417E-8B7C-A14C01655AAA}" type="datetimeFigureOut">
              <a:rPr lang="it-IT" smtClean="0"/>
              <a:t>04/01/2026</a:t>
            </a:fld>
            <a:endParaRPr lang="it-IT"/>
          </a:p>
        </p:txBody>
      </p:sp>
      <p:sp>
        <p:nvSpPr>
          <p:cNvPr id="5" name="Segnaposto piè di pagina 4">
            <a:extLst>
              <a:ext uri="{FF2B5EF4-FFF2-40B4-BE49-F238E27FC236}">
                <a16:creationId xmlns:a16="http://schemas.microsoft.com/office/drawing/2014/main" id="{F53A931F-A1EA-F80A-3202-23339756493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4199D78-F691-C07A-9BC6-17EA6D7F2827}"/>
              </a:ext>
            </a:extLst>
          </p:cNvPr>
          <p:cNvSpPr>
            <a:spLocks noGrp="1"/>
          </p:cNvSpPr>
          <p:nvPr>
            <p:ph type="sldNum" sz="quarter" idx="12"/>
          </p:nvPr>
        </p:nvSpPr>
        <p:spPr/>
        <p:txBody>
          <a:bodyPr/>
          <a:lstStyle/>
          <a:p>
            <a:fld id="{B0A54569-27BD-4746-9D5F-2028BA1C8A01}" type="slidenum">
              <a:rPr lang="it-IT" smtClean="0"/>
              <a:t>‹N›</a:t>
            </a:fld>
            <a:endParaRPr lang="it-IT"/>
          </a:p>
        </p:txBody>
      </p:sp>
    </p:spTree>
    <p:extLst>
      <p:ext uri="{BB962C8B-B14F-4D97-AF65-F5344CB8AC3E}">
        <p14:creationId xmlns:p14="http://schemas.microsoft.com/office/powerpoint/2010/main" val="37341090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B95E5457-62CB-AE54-4E6D-89E90B39E0B4}"/>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255FFC3E-6794-017D-3CFC-031BE17D23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BEB89AE-FC42-7F51-DF00-CD96592A2A7A}"/>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3108000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D23C49-5242-43E3-7BBA-4EF3CD7E0B7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CE581C9-49F0-AEAD-91E4-07BAF908D54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B8ADF1F-CC23-D5B9-2A09-C786FA8FE633}"/>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2DC37E1F-4365-FD2D-4CD8-E1654927494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5950415-5E45-C509-8568-E2E2024E841F}"/>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3873950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28641-53BB-ECC3-BED0-AF2761FE26F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D6F6A98-8F4B-EF86-1B98-CBD81FDAF1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1AAE3D7-BE81-8F50-7A32-0239838A68AD}"/>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EE82C9A2-4D7F-26DF-E2CB-65BC1788E3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DC88DB2-1B7A-AD0B-CAC3-428F10693A2B}"/>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21700776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8A9E99-BBEC-74FA-F04A-1BA56818A60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BFC875E-4FF1-430F-27E1-5DCF6BAA507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D2D9F9B-50CF-0C19-B292-6EE5F24A17AB}"/>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03C4D27-87C5-2C4B-431A-FF732EB5CEAD}"/>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6" name="Segnaposto piè di pagina 5">
            <a:extLst>
              <a:ext uri="{FF2B5EF4-FFF2-40B4-BE49-F238E27FC236}">
                <a16:creationId xmlns:a16="http://schemas.microsoft.com/office/drawing/2014/main" id="{F0952796-93F0-13F0-CB0F-34BA0306B5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0B4AB29-1190-6EA2-0B64-D68D1CDE9608}"/>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623611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9C79ED-C95C-2AE0-7633-19196FD07B9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2668098-AFBC-395F-9049-360BA7F0CE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3C3F875-9181-EAF6-10F0-F7A1DEB9C08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F9BD7DB-9724-9009-BC7D-A877D9B01E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73CD976-C56D-9B3F-7F97-9C794599B3D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EC3F9C6-19F9-AC1D-B9B1-63298B43703C}"/>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8" name="Segnaposto piè di pagina 7">
            <a:extLst>
              <a:ext uri="{FF2B5EF4-FFF2-40B4-BE49-F238E27FC236}">
                <a16:creationId xmlns:a16="http://schemas.microsoft.com/office/drawing/2014/main" id="{F460F965-C9A1-1354-29F2-2DCEAF844F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9DB7ED5-E92E-1494-4A4E-715321944365}"/>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26379886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52C3D-9F75-C68F-8FED-6FA682B22CA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97AEB38-ECA7-B9DF-251E-72B2EF9D8B72}"/>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4" name="Segnaposto piè di pagina 3">
            <a:extLst>
              <a:ext uri="{FF2B5EF4-FFF2-40B4-BE49-F238E27FC236}">
                <a16:creationId xmlns:a16="http://schemas.microsoft.com/office/drawing/2014/main" id="{B355CFE9-3D57-C69F-12DD-B43CA626A4F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AB51391-1CE1-3B42-E6DB-82371BDBC74D}"/>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1296232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28641-53BB-ECC3-BED0-AF2761FE26F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D6F6A98-8F4B-EF86-1B98-CBD81FDAF1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1AAE3D7-BE81-8F50-7A32-0239838A68AD}"/>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EE82C9A2-4D7F-26DF-E2CB-65BC1788E3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DC88DB2-1B7A-AD0B-CAC3-428F10693A2B}"/>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20812863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9DB37EA-2499-F758-BC69-D98BDD5566D6}"/>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3" name="Segnaposto piè di pagina 2">
            <a:extLst>
              <a:ext uri="{FF2B5EF4-FFF2-40B4-BE49-F238E27FC236}">
                <a16:creationId xmlns:a16="http://schemas.microsoft.com/office/drawing/2014/main" id="{C3A19891-6CB2-B853-06CE-1EB06C6806D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AC0F803-9754-D39F-55E1-990BCB8C63B5}"/>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42750351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80B69F-FE32-E3BC-E2B4-C5B1BB7455F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37CA9CF-51E8-B45E-6299-31A15EFACD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97C6E0B-9DD0-20F0-BF79-E0DBE8BE1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86F4A9E-BF63-141E-1917-B6604325F74A}"/>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6" name="Segnaposto piè di pagina 5">
            <a:extLst>
              <a:ext uri="{FF2B5EF4-FFF2-40B4-BE49-F238E27FC236}">
                <a16:creationId xmlns:a16="http://schemas.microsoft.com/office/drawing/2014/main" id="{EF835CCD-7BF4-6104-B843-A58C03EA239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6AC161F-267E-EB53-4D63-7BA7944C4FC2}"/>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1700879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9F869-6989-B843-E971-235E7A2DBD7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FE778E8D-7875-4273-471B-C8120BE82A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8C234A7-CE1D-631F-92C5-10CA2C2942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862D79A-92E2-E9D9-6097-EABABF9ACFE4}"/>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6" name="Segnaposto piè di pagina 5">
            <a:extLst>
              <a:ext uri="{FF2B5EF4-FFF2-40B4-BE49-F238E27FC236}">
                <a16:creationId xmlns:a16="http://schemas.microsoft.com/office/drawing/2014/main" id="{93102E4F-9EEA-1BEB-AA6D-56C33AF97E4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89E2D80-DF60-A005-1115-6A00F07BB3B9}"/>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21211909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EEBC65-9ED5-5462-57D5-4AE65FC20BC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DD1EB5E-ED75-DC67-E176-7D78DB34B51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4BED38B-0DDD-CE0B-1035-56A712CC984C}"/>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8D073002-39A4-7797-0446-D5430D34258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D56C7F-E57C-D00D-E9FE-7C4E42E81E85}"/>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12215968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9483180-3DB4-2FA7-EE35-D4E3D424AA7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346DC40-8027-BD82-F672-7CCA7F8A462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6CBB9BE-9788-B113-BFED-9CB2AD113A47}"/>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23D6BFCB-0747-EEA4-2917-356C8B44E1A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E24667D-29D0-729B-94F2-2F4C1E9C5A69}"/>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24792003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DDE44A-E573-952E-A7CF-30C9298A90E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2622DB7-690A-AAE7-6C85-A70874D5B784}"/>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4" name="Segnaposto piè di pagina 3">
            <a:extLst>
              <a:ext uri="{FF2B5EF4-FFF2-40B4-BE49-F238E27FC236}">
                <a16:creationId xmlns:a16="http://schemas.microsoft.com/office/drawing/2014/main" id="{FEE48012-A818-5101-9BF7-F17B06637132}"/>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753CD45-1A5D-53A3-87E6-8D6BBC34D62C}"/>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35037686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971C11-CE8D-1F1F-E826-EAA4F40C8C0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D87B922-BBEE-BBBB-9E54-0C58B9820698}"/>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4" name="Segnaposto piè di pagina 3">
            <a:extLst>
              <a:ext uri="{FF2B5EF4-FFF2-40B4-BE49-F238E27FC236}">
                <a16:creationId xmlns:a16="http://schemas.microsoft.com/office/drawing/2014/main" id="{82AE0789-8158-E7EE-68B7-FAEDB129F94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70884D3-C924-E71C-63A2-EDB7C5A9FAC9}"/>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23148964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CB77C0-C580-C73B-54B5-2628B2549E1F}"/>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13D5A29-0CBD-DC1A-EB5C-A6C6E35677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3317296-E439-55B3-E54C-12D98DAF14C9}"/>
              </a:ext>
            </a:extLst>
          </p:cNvPr>
          <p:cNvSpPr>
            <a:spLocks noGrp="1"/>
          </p:cNvSpPr>
          <p:nvPr>
            <p:ph type="dt" sz="half" idx="10"/>
          </p:nvPr>
        </p:nvSpPr>
        <p:spPr/>
        <p:txBody>
          <a:bodyPr/>
          <a:lstStyle/>
          <a:p>
            <a:fld id="{48EE53BE-ACF4-4E6C-8C5B-B5E2E0A666C4}" type="datetimeFigureOut">
              <a:rPr lang="it-IT" smtClean="0"/>
              <a:t>04/01/2026</a:t>
            </a:fld>
            <a:endParaRPr lang="it-IT"/>
          </a:p>
        </p:txBody>
      </p:sp>
      <p:sp>
        <p:nvSpPr>
          <p:cNvPr id="5" name="Segnaposto piè di pagina 4">
            <a:extLst>
              <a:ext uri="{FF2B5EF4-FFF2-40B4-BE49-F238E27FC236}">
                <a16:creationId xmlns:a16="http://schemas.microsoft.com/office/drawing/2014/main" id="{EEC6C350-DF20-5199-6280-43B78B226B3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FDFDB3A-4F32-F70A-9488-71354A000A06}"/>
              </a:ext>
            </a:extLst>
          </p:cNvPr>
          <p:cNvSpPr>
            <a:spLocks noGrp="1"/>
          </p:cNvSpPr>
          <p:nvPr>
            <p:ph type="sldNum" sz="quarter" idx="12"/>
          </p:nvPr>
        </p:nvSpPr>
        <p:spPr/>
        <p:txBody>
          <a:bodyPr/>
          <a:lstStyle/>
          <a:p>
            <a:fld id="{E35C0250-99E4-4F94-8CDA-3EB8AD7E9029}" type="slidenum">
              <a:rPr lang="it-IT" smtClean="0"/>
              <a:t>‹N›</a:t>
            </a:fld>
            <a:endParaRPr lang="it-IT"/>
          </a:p>
        </p:txBody>
      </p:sp>
    </p:spTree>
    <p:extLst>
      <p:ext uri="{BB962C8B-B14F-4D97-AF65-F5344CB8AC3E}">
        <p14:creationId xmlns:p14="http://schemas.microsoft.com/office/powerpoint/2010/main" val="1656785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0121E9-6B9F-8292-7718-1819C93DC7D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A4F01B4-74CA-1149-B103-FF6C9D23A6C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FB8C55A-0BB6-558F-BE36-6DAC0BBBE969}"/>
              </a:ext>
            </a:extLst>
          </p:cNvPr>
          <p:cNvSpPr>
            <a:spLocks noGrp="1"/>
          </p:cNvSpPr>
          <p:nvPr>
            <p:ph type="dt" sz="half" idx="10"/>
          </p:nvPr>
        </p:nvSpPr>
        <p:spPr/>
        <p:txBody>
          <a:bodyPr/>
          <a:lstStyle/>
          <a:p>
            <a:fld id="{48EE53BE-ACF4-4E6C-8C5B-B5E2E0A666C4}" type="datetimeFigureOut">
              <a:rPr lang="it-IT" smtClean="0"/>
              <a:t>04/01/2026</a:t>
            </a:fld>
            <a:endParaRPr lang="it-IT"/>
          </a:p>
        </p:txBody>
      </p:sp>
      <p:sp>
        <p:nvSpPr>
          <p:cNvPr id="5" name="Segnaposto piè di pagina 4">
            <a:extLst>
              <a:ext uri="{FF2B5EF4-FFF2-40B4-BE49-F238E27FC236}">
                <a16:creationId xmlns:a16="http://schemas.microsoft.com/office/drawing/2014/main" id="{67167618-6E2E-C8AA-36CC-F8F30202E68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14DB175-C02B-0E53-AEF3-D633D05B6DF1}"/>
              </a:ext>
            </a:extLst>
          </p:cNvPr>
          <p:cNvSpPr>
            <a:spLocks noGrp="1"/>
          </p:cNvSpPr>
          <p:nvPr>
            <p:ph type="sldNum" sz="quarter" idx="12"/>
          </p:nvPr>
        </p:nvSpPr>
        <p:spPr/>
        <p:txBody>
          <a:bodyPr/>
          <a:lstStyle/>
          <a:p>
            <a:fld id="{E35C0250-99E4-4F94-8CDA-3EB8AD7E9029}" type="slidenum">
              <a:rPr lang="it-IT" smtClean="0"/>
              <a:t>‹N›</a:t>
            </a:fld>
            <a:endParaRPr lang="it-IT"/>
          </a:p>
        </p:txBody>
      </p:sp>
    </p:spTree>
    <p:extLst>
      <p:ext uri="{BB962C8B-B14F-4D97-AF65-F5344CB8AC3E}">
        <p14:creationId xmlns:p14="http://schemas.microsoft.com/office/powerpoint/2010/main" val="11605245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305A9-D4E2-CDF0-0E82-E07AEE063FD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522C9B1-E241-6DD6-A10C-5873AF619F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9066F11-F83E-B875-7EAE-25B4795FC33F}"/>
              </a:ext>
            </a:extLst>
          </p:cNvPr>
          <p:cNvSpPr>
            <a:spLocks noGrp="1"/>
          </p:cNvSpPr>
          <p:nvPr>
            <p:ph type="dt" sz="half" idx="10"/>
          </p:nvPr>
        </p:nvSpPr>
        <p:spPr/>
        <p:txBody>
          <a:bodyPr/>
          <a:lstStyle/>
          <a:p>
            <a:fld id="{48EE53BE-ACF4-4E6C-8C5B-B5E2E0A666C4}" type="datetimeFigureOut">
              <a:rPr lang="it-IT" smtClean="0"/>
              <a:t>04/01/2026</a:t>
            </a:fld>
            <a:endParaRPr lang="it-IT"/>
          </a:p>
        </p:txBody>
      </p:sp>
      <p:sp>
        <p:nvSpPr>
          <p:cNvPr id="5" name="Segnaposto piè di pagina 4">
            <a:extLst>
              <a:ext uri="{FF2B5EF4-FFF2-40B4-BE49-F238E27FC236}">
                <a16:creationId xmlns:a16="http://schemas.microsoft.com/office/drawing/2014/main" id="{195A533C-1AFF-CCCD-13E5-73077B24EF6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0733CAB-B283-1C2E-E675-3930777F2353}"/>
              </a:ext>
            </a:extLst>
          </p:cNvPr>
          <p:cNvSpPr>
            <a:spLocks noGrp="1"/>
          </p:cNvSpPr>
          <p:nvPr>
            <p:ph type="sldNum" sz="quarter" idx="12"/>
          </p:nvPr>
        </p:nvSpPr>
        <p:spPr/>
        <p:txBody>
          <a:bodyPr/>
          <a:lstStyle/>
          <a:p>
            <a:fld id="{E35C0250-99E4-4F94-8CDA-3EB8AD7E9029}" type="slidenum">
              <a:rPr lang="it-IT" smtClean="0"/>
              <a:t>‹N›</a:t>
            </a:fld>
            <a:endParaRPr lang="it-IT"/>
          </a:p>
        </p:txBody>
      </p:sp>
    </p:spTree>
    <p:extLst>
      <p:ext uri="{BB962C8B-B14F-4D97-AF65-F5344CB8AC3E}">
        <p14:creationId xmlns:p14="http://schemas.microsoft.com/office/powerpoint/2010/main" val="638305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8A9E99-BBEC-74FA-F04A-1BA56818A60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BFC875E-4FF1-430F-27E1-5DCF6BAA507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D2D9F9B-50CF-0C19-B292-6EE5F24A17AB}"/>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03C4D27-87C5-2C4B-431A-FF732EB5CEAD}"/>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6" name="Segnaposto piè di pagina 5">
            <a:extLst>
              <a:ext uri="{FF2B5EF4-FFF2-40B4-BE49-F238E27FC236}">
                <a16:creationId xmlns:a16="http://schemas.microsoft.com/office/drawing/2014/main" id="{F0952796-93F0-13F0-CB0F-34BA0306B5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0B4AB29-1190-6EA2-0B64-D68D1CDE9608}"/>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25198914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1945C6-7819-37FA-42CF-5A8D30CCF46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72B95B0-F618-5A9A-DD86-66764D5B8FE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D37BFF4-768D-9820-D582-AD720390A88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AF2738B-2CA0-3AF0-AB2D-6931E917F6AB}"/>
              </a:ext>
            </a:extLst>
          </p:cNvPr>
          <p:cNvSpPr>
            <a:spLocks noGrp="1"/>
          </p:cNvSpPr>
          <p:nvPr>
            <p:ph type="dt" sz="half" idx="10"/>
          </p:nvPr>
        </p:nvSpPr>
        <p:spPr/>
        <p:txBody>
          <a:bodyPr/>
          <a:lstStyle/>
          <a:p>
            <a:fld id="{48EE53BE-ACF4-4E6C-8C5B-B5E2E0A666C4}" type="datetimeFigureOut">
              <a:rPr lang="it-IT" smtClean="0"/>
              <a:t>04/01/2026</a:t>
            </a:fld>
            <a:endParaRPr lang="it-IT"/>
          </a:p>
        </p:txBody>
      </p:sp>
      <p:sp>
        <p:nvSpPr>
          <p:cNvPr id="6" name="Segnaposto piè di pagina 5">
            <a:extLst>
              <a:ext uri="{FF2B5EF4-FFF2-40B4-BE49-F238E27FC236}">
                <a16:creationId xmlns:a16="http://schemas.microsoft.com/office/drawing/2014/main" id="{602956F6-0A8F-A883-72DC-D7C18DAE516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2AFF41A-238C-D4C8-C418-81DF89CBC1FF}"/>
              </a:ext>
            </a:extLst>
          </p:cNvPr>
          <p:cNvSpPr>
            <a:spLocks noGrp="1"/>
          </p:cNvSpPr>
          <p:nvPr>
            <p:ph type="sldNum" sz="quarter" idx="12"/>
          </p:nvPr>
        </p:nvSpPr>
        <p:spPr/>
        <p:txBody>
          <a:bodyPr/>
          <a:lstStyle/>
          <a:p>
            <a:fld id="{E35C0250-99E4-4F94-8CDA-3EB8AD7E9029}" type="slidenum">
              <a:rPr lang="it-IT" smtClean="0"/>
              <a:t>‹N›</a:t>
            </a:fld>
            <a:endParaRPr lang="it-IT"/>
          </a:p>
        </p:txBody>
      </p:sp>
    </p:spTree>
    <p:extLst>
      <p:ext uri="{BB962C8B-B14F-4D97-AF65-F5344CB8AC3E}">
        <p14:creationId xmlns:p14="http://schemas.microsoft.com/office/powerpoint/2010/main" val="961073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997857-9880-E9DB-FB85-52C3167B260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BACDA46-89D0-2020-FD02-C764D66DD7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AB3EE50-CA39-CA70-8614-DF4BF52505D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266723C-8B95-16A9-895C-5141D03C31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F694CDB-2690-73AF-A63D-A31A31DC895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DDC2463-B900-A955-5367-CA106CE637CA}"/>
              </a:ext>
            </a:extLst>
          </p:cNvPr>
          <p:cNvSpPr>
            <a:spLocks noGrp="1"/>
          </p:cNvSpPr>
          <p:nvPr>
            <p:ph type="dt" sz="half" idx="10"/>
          </p:nvPr>
        </p:nvSpPr>
        <p:spPr/>
        <p:txBody>
          <a:bodyPr/>
          <a:lstStyle/>
          <a:p>
            <a:fld id="{48EE53BE-ACF4-4E6C-8C5B-B5E2E0A666C4}" type="datetimeFigureOut">
              <a:rPr lang="it-IT" smtClean="0"/>
              <a:t>04/01/2026</a:t>
            </a:fld>
            <a:endParaRPr lang="it-IT"/>
          </a:p>
        </p:txBody>
      </p:sp>
      <p:sp>
        <p:nvSpPr>
          <p:cNvPr id="8" name="Segnaposto piè di pagina 7">
            <a:extLst>
              <a:ext uri="{FF2B5EF4-FFF2-40B4-BE49-F238E27FC236}">
                <a16:creationId xmlns:a16="http://schemas.microsoft.com/office/drawing/2014/main" id="{A446431A-50BF-6824-25F1-4DE1B18ECFF7}"/>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C740A9F-BD21-2DBB-0B25-290ED3FF0D1A}"/>
              </a:ext>
            </a:extLst>
          </p:cNvPr>
          <p:cNvSpPr>
            <a:spLocks noGrp="1"/>
          </p:cNvSpPr>
          <p:nvPr>
            <p:ph type="sldNum" sz="quarter" idx="12"/>
          </p:nvPr>
        </p:nvSpPr>
        <p:spPr/>
        <p:txBody>
          <a:bodyPr/>
          <a:lstStyle/>
          <a:p>
            <a:fld id="{E35C0250-99E4-4F94-8CDA-3EB8AD7E9029}" type="slidenum">
              <a:rPr lang="it-IT" smtClean="0"/>
              <a:t>‹N›</a:t>
            </a:fld>
            <a:endParaRPr lang="it-IT"/>
          </a:p>
        </p:txBody>
      </p:sp>
    </p:spTree>
    <p:extLst>
      <p:ext uri="{BB962C8B-B14F-4D97-AF65-F5344CB8AC3E}">
        <p14:creationId xmlns:p14="http://schemas.microsoft.com/office/powerpoint/2010/main" val="14544400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6891D7-9020-A668-4F1C-6EFB7F0B8C3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8B35CE5-0D12-CDB4-1A84-E25FE68A3BBC}"/>
              </a:ext>
            </a:extLst>
          </p:cNvPr>
          <p:cNvSpPr>
            <a:spLocks noGrp="1"/>
          </p:cNvSpPr>
          <p:nvPr>
            <p:ph type="dt" sz="half" idx="10"/>
          </p:nvPr>
        </p:nvSpPr>
        <p:spPr/>
        <p:txBody>
          <a:bodyPr/>
          <a:lstStyle/>
          <a:p>
            <a:fld id="{48EE53BE-ACF4-4E6C-8C5B-B5E2E0A666C4}" type="datetimeFigureOut">
              <a:rPr lang="it-IT" smtClean="0"/>
              <a:t>04/01/2026</a:t>
            </a:fld>
            <a:endParaRPr lang="it-IT"/>
          </a:p>
        </p:txBody>
      </p:sp>
      <p:sp>
        <p:nvSpPr>
          <p:cNvPr id="4" name="Segnaposto piè di pagina 3">
            <a:extLst>
              <a:ext uri="{FF2B5EF4-FFF2-40B4-BE49-F238E27FC236}">
                <a16:creationId xmlns:a16="http://schemas.microsoft.com/office/drawing/2014/main" id="{B26B3E9B-5710-EFC3-3475-B557779D42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8910CD9-6F56-B5CB-2A41-554D288B09B5}"/>
              </a:ext>
            </a:extLst>
          </p:cNvPr>
          <p:cNvSpPr>
            <a:spLocks noGrp="1"/>
          </p:cNvSpPr>
          <p:nvPr>
            <p:ph type="sldNum" sz="quarter" idx="12"/>
          </p:nvPr>
        </p:nvSpPr>
        <p:spPr/>
        <p:txBody>
          <a:bodyPr/>
          <a:lstStyle/>
          <a:p>
            <a:fld id="{E35C0250-99E4-4F94-8CDA-3EB8AD7E9029}" type="slidenum">
              <a:rPr lang="it-IT" smtClean="0"/>
              <a:t>‹N›</a:t>
            </a:fld>
            <a:endParaRPr lang="it-IT"/>
          </a:p>
        </p:txBody>
      </p:sp>
    </p:spTree>
    <p:extLst>
      <p:ext uri="{BB962C8B-B14F-4D97-AF65-F5344CB8AC3E}">
        <p14:creationId xmlns:p14="http://schemas.microsoft.com/office/powerpoint/2010/main" val="11316234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97075F6-D2C2-DB89-1096-7A381C0470AD}"/>
              </a:ext>
            </a:extLst>
          </p:cNvPr>
          <p:cNvSpPr>
            <a:spLocks noGrp="1"/>
          </p:cNvSpPr>
          <p:nvPr>
            <p:ph type="dt" sz="half" idx="10"/>
          </p:nvPr>
        </p:nvSpPr>
        <p:spPr/>
        <p:txBody>
          <a:bodyPr/>
          <a:lstStyle/>
          <a:p>
            <a:fld id="{48EE53BE-ACF4-4E6C-8C5B-B5E2E0A666C4}" type="datetimeFigureOut">
              <a:rPr lang="it-IT" smtClean="0"/>
              <a:t>04/01/2026</a:t>
            </a:fld>
            <a:endParaRPr lang="it-IT"/>
          </a:p>
        </p:txBody>
      </p:sp>
      <p:sp>
        <p:nvSpPr>
          <p:cNvPr id="3" name="Segnaposto piè di pagina 2">
            <a:extLst>
              <a:ext uri="{FF2B5EF4-FFF2-40B4-BE49-F238E27FC236}">
                <a16:creationId xmlns:a16="http://schemas.microsoft.com/office/drawing/2014/main" id="{A4AC0D0C-A894-7939-1126-1EFFDFCC368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5B00E7-6CE3-B87A-E457-629FCE1EFEF8}"/>
              </a:ext>
            </a:extLst>
          </p:cNvPr>
          <p:cNvSpPr>
            <a:spLocks noGrp="1"/>
          </p:cNvSpPr>
          <p:nvPr>
            <p:ph type="sldNum" sz="quarter" idx="12"/>
          </p:nvPr>
        </p:nvSpPr>
        <p:spPr/>
        <p:txBody>
          <a:bodyPr/>
          <a:lstStyle/>
          <a:p>
            <a:fld id="{E35C0250-99E4-4F94-8CDA-3EB8AD7E9029}" type="slidenum">
              <a:rPr lang="it-IT" smtClean="0"/>
              <a:t>‹N›</a:t>
            </a:fld>
            <a:endParaRPr lang="it-IT"/>
          </a:p>
        </p:txBody>
      </p:sp>
    </p:spTree>
    <p:extLst>
      <p:ext uri="{BB962C8B-B14F-4D97-AF65-F5344CB8AC3E}">
        <p14:creationId xmlns:p14="http://schemas.microsoft.com/office/powerpoint/2010/main" val="2367802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FEA0AF-1028-750A-261A-A98101187F6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67FA6AE-F190-D48E-B96F-D59CA18D4A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F27E91A-7FC0-5F45-114E-90546E63BD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C22970C-EE87-D8E8-447E-364EC5DF8C3E}"/>
              </a:ext>
            </a:extLst>
          </p:cNvPr>
          <p:cNvSpPr>
            <a:spLocks noGrp="1"/>
          </p:cNvSpPr>
          <p:nvPr>
            <p:ph type="dt" sz="half" idx="10"/>
          </p:nvPr>
        </p:nvSpPr>
        <p:spPr/>
        <p:txBody>
          <a:bodyPr/>
          <a:lstStyle/>
          <a:p>
            <a:fld id="{48EE53BE-ACF4-4E6C-8C5B-B5E2E0A666C4}" type="datetimeFigureOut">
              <a:rPr lang="it-IT" smtClean="0"/>
              <a:t>04/01/2026</a:t>
            </a:fld>
            <a:endParaRPr lang="it-IT"/>
          </a:p>
        </p:txBody>
      </p:sp>
      <p:sp>
        <p:nvSpPr>
          <p:cNvPr id="6" name="Segnaposto piè di pagina 5">
            <a:extLst>
              <a:ext uri="{FF2B5EF4-FFF2-40B4-BE49-F238E27FC236}">
                <a16:creationId xmlns:a16="http://schemas.microsoft.com/office/drawing/2014/main" id="{D54BE8FF-7FB5-9C62-81E1-F42FC67E507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518CBEE-CE17-F38D-C365-8C1ACC00C2AB}"/>
              </a:ext>
            </a:extLst>
          </p:cNvPr>
          <p:cNvSpPr>
            <a:spLocks noGrp="1"/>
          </p:cNvSpPr>
          <p:nvPr>
            <p:ph type="sldNum" sz="quarter" idx="12"/>
          </p:nvPr>
        </p:nvSpPr>
        <p:spPr/>
        <p:txBody>
          <a:bodyPr/>
          <a:lstStyle/>
          <a:p>
            <a:fld id="{E35C0250-99E4-4F94-8CDA-3EB8AD7E9029}" type="slidenum">
              <a:rPr lang="it-IT" smtClean="0"/>
              <a:t>‹N›</a:t>
            </a:fld>
            <a:endParaRPr lang="it-IT"/>
          </a:p>
        </p:txBody>
      </p:sp>
    </p:spTree>
    <p:extLst>
      <p:ext uri="{BB962C8B-B14F-4D97-AF65-F5344CB8AC3E}">
        <p14:creationId xmlns:p14="http://schemas.microsoft.com/office/powerpoint/2010/main" val="8278503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E78C4C-3A9A-034B-B572-AB94CF702F9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265129B-CF95-2C36-DE5D-D7A72AC5C0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8D22BD94-E0FC-C0E4-B7D1-1C3A9E0846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E1CA910-3ACE-B624-2F03-4E78853EFA83}"/>
              </a:ext>
            </a:extLst>
          </p:cNvPr>
          <p:cNvSpPr>
            <a:spLocks noGrp="1"/>
          </p:cNvSpPr>
          <p:nvPr>
            <p:ph type="dt" sz="half" idx="10"/>
          </p:nvPr>
        </p:nvSpPr>
        <p:spPr/>
        <p:txBody>
          <a:bodyPr/>
          <a:lstStyle/>
          <a:p>
            <a:fld id="{48EE53BE-ACF4-4E6C-8C5B-B5E2E0A666C4}" type="datetimeFigureOut">
              <a:rPr lang="it-IT" smtClean="0"/>
              <a:t>04/01/2026</a:t>
            </a:fld>
            <a:endParaRPr lang="it-IT"/>
          </a:p>
        </p:txBody>
      </p:sp>
      <p:sp>
        <p:nvSpPr>
          <p:cNvPr id="6" name="Segnaposto piè di pagina 5">
            <a:extLst>
              <a:ext uri="{FF2B5EF4-FFF2-40B4-BE49-F238E27FC236}">
                <a16:creationId xmlns:a16="http://schemas.microsoft.com/office/drawing/2014/main" id="{CBB21A5E-8662-7AFB-1E49-BB0FBED4A71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8216003-9608-8B73-3D6B-120F2E8C764A}"/>
              </a:ext>
            </a:extLst>
          </p:cNvPr>
          <p:cNvSpPr>
            <a:spLocks noGrp="1"/>
          </p:cNvSpPr>
          <p:nvPr>
            <p:ph type="sldNum" sz="quarter" idx="12"/>
          </p:nvPr>
        </p:nvSpPr>
        <p:spPr/>
        <p:txBody>
          <a:bodyPr/>
          <a:lstStyle/>
          <a:p>
            <a:fld id="{E35C0250-99E4-4F94-8CDA-3EB8AD7E9029}" type="slidenum">
              <a:rPr lang="it-IT" smtClean="0"/>
              <a:t>‹N›</a:t>
            </a:fld>
            <a:endParaRPr lang="it-IT"/>
          </a:p>
        </p:txBody>
      </p:sp>
    </p:spTree>
    <p:extLst>
      <p:ext uri="{BB962C8B-B14F-4D97-AF65-F5344CB8AC3E}">
        <p14:creationId xmlns:p14="http://schemas.microsoft.com/office/powerpoint/2010/main" val="28721471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5D40B9-A77F-9BA9-3E58-86561E0B86B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6A74601-5335-46C6-4209-DA28C415557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7211402-B30A-A6E0-A5B7-ED6AB7406F56}"/>
              </a:ext>
            </a:extLst>
          </p:cNvPr>
          <p:cNvSpPr>
            <a:spLocks noGrp="1"/>
          </p:cNvSpPr>
          <p:nvPr>
            <p:ph type="dt" sz="half" idx="10"/>
          </p:nvPr>
        </p:nvSpPr>
        <p:spPr/>
        <p:txBody>
          <a:bodyPr/>
          <a:lstStyle/>
          <a:p>
            <a:fld id="{48EE53BE-ACF4-4E6C-8C5B-B5E2E0A666C4}" type="datetimeFigureOut">
              <a:rPr lang="it-IT" smtClean="0"/>
              <a:t>04/01/2026</a:t>
            </a:fld>
            <a:endParaRPr lang="it-IT"/>
          </a:p>
        </p:txBody>
      </p:sp>
      <p:sp>
        <p:nvSpPr>
          <p:cNvPr id="5" name="Segnaposto piè di pagina 4">
            <a:extLst>
              <a:ext uri="{FF2B5EF4-FFF2-40B4-BE49-F238E27FC236}">
                <a16:creationId xmlns:a16="http://schemas.microsoft.com/office/drawing/2014/main" id="{3D3B8F04-7FB5-47BA-E327-69D9AA0E63D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E0A7975-31CC-AF98-034B-A8DDD2AAD10E}"/>
              </a:ext>
            </a:extLst>
          </p:cNvPr>
          <p:cNvSpPr>
            <a:spLocks noGrp="1"/>
          </p:cNvSpPr>
          <p:nvPr>
            <p:ph type="sldNum" sz="quarter" idx="12"/>
          </p:nvPr>
        </p:nvSpPr>
        <p:spPr/>
        <p:txBody>
          <a:bodyPr/>
          <a:lstStyle/>
          <a:p>
            <a:fld id="{E35C0250-99E4-4F94-8CDA-3EB8AD7E9029}" type="slidenum">
              <a:rPr lang="it-IT" smtClean="0"/>
              <a:t>‹N›</a:t>
            </a:fld>
            <a:endParaRPr lang="it-IT"/>
          </a:p>
        </p:txBody>
      </p:sp>
    </p:spTree>
    <p:extLst>
      <p:ext uri="{BB962C8B-B14F-4D97-AF65-F5344CB8AC3E}">
        <p14:creationId xmlns:p14="http://schemas.microsoft.com/office/powerpoint/2010/main" val="26554532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4B0B61F-9CFB-CB76-9513-90960C3F211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C6E6300-DF56-9E7B-CBCF-4268989DC8A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289DBD-6B74-89D1-00CA-B7ECF85D85AC}"/>
              </a:ext>
            </a:extLst>
          </p:cNvPr>
          <p:cNvSpPr>
            <a:spLocks noGrp="1"/>
          </p:cNvSpPr>
          <p:nvPr>
            <p:ph type="dt" sz="half" idx="10"/>
          </p:nvPr>
        </p:nvSpPr>
        <p:spPr/>
        <p:txBody>
          <a:bodyPr/>
          <a:lstStyle/>
          <a:p>
            <a:fld id="{48EE53BE-ACF4-4E6C-8C5B-B5E2E0A666C4}" type="datetimeFigureOut">
              <a:rPr lang="it-IT" smtClean="0"/>
              <a:t>04/01/2026</a:t>
            </a:fld>
            <a:endParaRPr lang="it-IT"/>
          </a:p>
        </p:txBody>
      </p:sp>
      <p:sp>
        <p:nvSpPr>
          <p:cNvPr id="5" name="Segnaposto piè di pagina 4">
            <a:extLst>
              <a:ext uri="{FF2B5EF4-FFF2-40B4-BE49-F238E27FC236}">
                <a16:creationId xmlns:a16="http://schemas.microsoft.com/office/drawing/2014/main" id="{0F3B04A6-6E33-1ECB-8908-52753E507A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5070CC9-5638-81D5-D717-0EDB55D5ED40}"/>
              </a:ext>
            </a:extLst>
          </p:cNvPr>
          <p:cNvSpPr>
            <a:spLocks noGrp="1"/>
          </p:cNvSpPr>
          <p:nvPr>
            <p:ph type="sldNum" sz="quarter" idx="12"/>
          </p:nvPr>
        </p:nvSpPr>
        <p:spPr/>
        <p:txBody>
          <a:bodyPr/>
          <a:lstStyle/>
          <a:p>
            <a:fld id="{E35C0250-99E4-4F94-8CDA-3EB8AD7E9029}" type="slidenum">
              <a:rPr lang="it-IT" smtClean="0"/>
              <a:t>‹N›</a:t>
            </a:fld>
            <a:endParaRPr lang="it-IT"/>
          </a:p>
        </p:txBody>
      </p:sp>
    </p:spTree>
    <p:extLst>
      <p:ext uri="{BB962C8B-B14F-4D97-AF65-F5344CB8AC3E}">
        <p14:creationId xmlns:p14="http://schemas.microsoft.com/office/powerpoint/2010/main" val="217403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9C79ED-C95C-2AE0-7633-19196FD07B9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2668098-AFBC-395F-9049-360BA7F0CE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3C3F875-9181-EAF6-10F0-F7A1DEB9C08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F9BD7DB-9724-9009-BC7D-A877D9B01E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73CD976-C56D-9B3F-7F97-9C794599B3D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7EC3F9C6-19F9-AC1D-B9B1-63298B43703C}"/>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8" name="Segnaposto piè di pagina 7">
            <a:extLst>
              <a:ext uri="{FF2B5EF4-FFF2-40B4-BE49-F238E27FC236}">
                <a16:creationId xmlns:a16="http://schemas.microsoft.com/office/drawing/2014/main" id="{F460F965-C9A1-1354-29F2-2DCEAF844F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9DB7ED5-E92E-1494-4A4E-715321944365}"/>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12997822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52C3D-9F75-C68F-8FED-6FA682B22CA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97AEB38-ECA7-B9DF-251E-72B2EF9D8B72}"/>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4" name="Segnaposto piè di pagina 3">
            <a:extLst>
              <a:ext uri="{FF2B5EF4-FFF2-40B4-BE49-F238E27FC236}">
                <a16:creationId xmlns:a16="http://schemas.microsoft.com/office/drawing/2014/main" id="{B355CFE9-3D57-C69F-12DD-B43CA626A4F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AB51391-1CE1-3B42-E6DB-82371BDBC74D}"/>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1669707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9DB37EA-2499-F758-BC69-D98BDD5566D6}"/>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3" name="Segnaposto piè di pagina 2">
            <a:extLst>
              <a:ext uri="{FF2B5EF4-FFF2-40B4-BE49-F238E27FC236}">
                <a16:creationId xmlns:a16="http://schemas.microsoft.com/office/drawing/2014/main" id="{C3A19891-6CB2-B853-06CE-1EB06C6806D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AC0F803-9754-D39F-55E1-990BCB8C63B5}"/>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4163475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80B69F-FE32-E3BC-E2B4-C5B1BB7455F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37CA9CF-51E8-B45E-6299-31A15EFACD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497C6E0B-9DD0-20F0-BF79-E0DBE8BE1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86F4A9E-BF63-141E-1917-B6604325F74A}"/>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6" name="Segnaposto piè di pagina 5">
            <a:extLst>
              <a:ext uri="{FF2B5EF4-FFF2-40B4-BE49-F238E27FC236}">
                <a16:creationId xmlns:a16="http://schemas.microsoft.com/office/drawing/2014/main" id="{EF835CCD-7BF4-6104-B843-A58C03EA239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6AC161F-267E-EB53-4D63-7BA7944C4FC2}"/>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2335815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9F869-6989-B843-E971-235E7A2DBD7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FE778E8D-7875-4273-471B-C8120BE82A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8C234A7-CE1D-631F-92C5-10CA2C2942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862D79A-92E2-E9D9-6097-EABABF9ACFE4}"/>
              </a:ext>
            </a:extLst>
          </p:cNvPr>
          <p:cNvSpPr>
            <a:spLocks noGrp="1"/>
          </p:cNvSpPr>
          <p:nvPr>
            <p:ph type="dt" sz="half" idx="10"/>
          </p:nvPr>
        </p:nvSpPr>
        <p:spPr/>
        <p:txBody>
          <a:bodyPr/>
          <a:lstStyle/>
          <a:p>
            <a:fld id="{35289B40-2DCE-40EF-87F1-CC8BA97CBCB2}" type="datetimeFigureOut">
              <a:rPr lang="it-IT" smtClean="0"/>
              <a:t>04/01/2026</a:t>
            </a:fld>
            <a:endParaRPr lang="it-IT"/>
          </a:p>
        </p:txBody>
      </p:sp>
      <p:sp>
        <p:nvSpPr>
          <p:cNvPr id="6" name="Segnaposto piè di pagina 5">
            <a:extLst>
              <a:ext uri="{FF2B5EF4-FFF2-40B4-BE49-F238E27FC236}">
                <a16:creationId xmlns:a16="http://schemas.microsoft.com/office/drawing/2014/main" id="{93102E4F-9EEA-1BEB-AA6D-56C33AF97E4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89E2D80-DF60-A005-1115-6A00F07BB3B9}"/>
              </a:ext>
            </a:extLst>
          </p:cNvPr>
          <p:cNvSpPr>
            <a:spLocks noGrp="1"/>
          </p:cNvSpPr>
          <p:nvPr>
            <p:ph type="sldNum" sz="quarter" idx="12"/>
          </p:nvPr>
        </p:nvSpPr>
        <p:spPr/>
        <p:txBody>
          <a:bodyPr/>
          <a:lstStyle/>
          <a:p>
            <a:fld id="{9EBFBA01-DE62-4201-9A8E-A55AC9A445B2}" type="slidenum">
              <a:rPr lang="it-IT" smtClean="0"/>
              <a:t>‹N›</a:t>
            </a:fld>
            <a:endParaRPr lang="it-IT"/>
          </a:p>
        </p:txBody>
      </p:sp>
    </p:spTree>
    <p:extLst>
      <p:ext uri="{BB962C8B-B14F-4D97-AF65-F5344CB8AC3E}">
        <p14:creationId xmlns:p14="http://schemas.microsoft.com/office/powerpoint/2010/main" val="7688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4.jp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5.jp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B6905E0-FEE3-7584-4E3F-E543D3B2B5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9191B61-352A-C080-9035-D648DBB5A3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38205C-B772-B076-C549-FA2367DB66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5C3802D2-7C4A-26D4-5FC8-92F14EEE0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4FCDC108-91B1-10E6-68E7-B999D9C040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FBA01-DE62-4201-9A8E-A55AC9A445B2}" type="slidenum">
              <a:rPr lang="it-IT" smtClean="0"/>
              <a:t>‹N›</a:t>
            </a:fld>
            <a:endParaRPr lang="it-IT"/>
          </a:p>
        </p:txBody>
      </p:sp>
      <p:pic>
        <p:nvPicPr>
          <p:cNvPr id="7" name="Immagine 6" descr="Immagine che contiene cielo, nuvola, Centrale elettrica, Torre di raffreddamento&#10;&#10;Descrizione generata automaticamente">
            <a:extLst>
              <a:ext uri="{FF2B5EF4-FFF2-40B4-BE49-F238E27FC236}">
                <a16:creationId xmlns:a16="http://schemas.microsoft.com/office/drawing/2014/main" id="{2134B46D-7C3E-DBA5-50E1-BBC3B624D3C8}"/>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066202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621BFE36-319E-762B-46D6-0AE7C1D6D2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A1238-49A5-417E-8B7C-A14C01655AAA}" type="datetimeFigureOut">
              <a:rPr lang="it-IT" smtClean="0"/>
              <a:t>04/01/2026</a:t>
            </a:fld>
            <a:endParaRPr lang="it-IT"/>
          </a:p>
        </p:txBody>
      </p:sp>
      <p:sp>
        <p:nvSpPr>
          <p:cNvPr id="5" name="Segnaposto piè di pagina 4">
            <a:extLst>
              <a:ext uri="{FF2B5EF4-FFF2-40B4-BE49-F238E27FC236}">
                <a16:creationId xmlns:a16="http://schemas.microsoft.com/office/drawing/2014/main" id="{3984288F-ED5D-CA28-2B62-284588C4F2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0BC1836-9519-6642-7B80-F6E8C2FFB7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A54569-27BD-4746-9D5F-2028BA1C8A01}" type="slidenum">
              <a:rPr lang="it-IT" smtClean="0"/>
              <a:t>‹N›</a:t>
            </a:fld>
            <a:endParaRPr lang="it-IT"/>
          </a:p>
        </p:txBody>
      </p:sp>
      <p:pic>
        <p:nvPicPr>
          <p:cNvPr id="7" name="Immagine 6" descr="Immagine che contiene nuvola, inquinamento, cielo, fuoco&#10;&#10;Descrizione generata automaticamente">
            <a:extLst>
              <a:ext uri="{FF2B5EF4-FFF2-40B4-BE49-F238E27FC236}">
                <a16:creationId xmlns:a16="http://schemas.microsoft.com/office/drawing/2014/main" id="{BC248C85-0CC6-2CD2-C6B2-D8E5E13E05DA}"/>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7813" b="7813"/>
          <a:stretch/>
        </p:blipFill>
        <p:spPr>
          <a:xfrm>
            <a:off x="0" y="1"/>
            <a:ext cx="12192000" cy="6858000"/>
          </a:xfrm>
          <a:prstGeom prst="rect">
            <a:avLst/>
          </a:prstGeom>
        </p:spPr>
      </p:pic>
    </p:spTree>
    <p:extLst>
      <p:ext uri="{BB962C8B-B14F-4D97-AF65-F5344CB8AC3E}">
        <p14:creationId xmlns:p14="http://schemas.microsoft.com/office/powerpoint/2010/main" val="191966188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B6905E0-FEE3-7584-4E3F-E543D3B2B5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9191B61-352A-C080-9035-D648DBB5A3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38205C-B772-B076-C549-FA2367DB66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89B40-2DCE-40EF-87F1-CC8BA97CBCB2}" type="datetimeFigureOut">
              <a:rPr lang="it-IT" smtClean="0"/>
              <a:t>04/01/2026</a:t>
            </a:fld>
            <a:endParaRPr lang="it-IT"/>
          </a:p>
        </p:txBody>
      </p:sp>
      <p:sp>
        <p:nvSpPr>
          <p:cNvPr id="5" name="Segnaposto piè di pagina 4">
            <a:extLst>
              <a:ext uri="{FF2B5EF4-FFF2-40B4-BE49-F238E27FC236}">
                <a16:creationId xmlns:a16="http://schemas.microsoft.com/office/drawing/2014/main" id="{5C3802D2-7C4A-26D4-5FC8-92F14EEE0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4FCDC108-91B1-10E6-68E7-B999D9C040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FBA01-DE62-4201-9A8E-A55AC9A445B2}" type="slidenum">
              <a:rPr lang="it-IT" smtClean="0"/>
              <a:t>‹N›</a:t>
            </a:fld>
            <a:endParaRPr lang="it-IT"/>
          </a:p>
        </p:txBody>
      </p:sp>
      <p:pic>
        <p:nvPicPr>
          <p:cNvPr id="10" name="Immagine 9" descr="Immagine che contiene cielo, acqua, Centrale elettrica, nuvola&#10;&#10;Descrizione generata automaticamente">
            <a:extLst>
              <a:ext uri="{FF2B5EF4-FFF2-40B4-BE49-F238E27FC236}">
                <a16:creationId xmlns:a16="http://schemas.microsoft.com/office/drawing/2014/main" id="{C7A4D971-18BD-A135-042E-F7C756194945}"/>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173"/>
            <a:ext cx="12192000" cy="6857654"/>
          </a:xfrm>
          <a:prstGeom prst="rect">
            <a:avLst/>
          </a:prstGeom>
        </p:spPr>
      </p:pic>
    </p:spTree>
    <p:extLst>
      <p:ext uri="{BB962C8B-B14F-4D97-AF65-F5344CB8AC3E}">
        <p14:creationId xmlns:p14="http://schemas.microsoft.com/office/powerpoint/2010/main" val="17106467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9C5E71F-55B8-E455-197E-244BE0BAA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813687F9-1A90-83D2-454D-CC1232F0D6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16B79CA-DE3E-1CC8-B627-A7DCA7E768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EE53BE-ACF4-4E6C-8C5B-B5E2E0A666C4}" type="datetimeFigureOut">
              <a:rPr lang="it-IT" smtClean="0"/>
              <a:t>04/01/2026</a:t>
            </a:fld>
            <a:endParaRPr lang="it-IT"/>
          </a:p>
        </p:txBody>
      </p:sp>
      <p:sp>
        <p:nvSpPr>
          <p:cNvPr id="5" name="Segnaposto piè di pagina 4">
            <a:extLst>
              <a:ext uri="{FF2B5EF4-FFF2-40B4-BE49-F238E27FC236}">
                <a16:creationId xmlns:a16="http://schemas.microsoft.com/office/drawing/2014/main" id="{0D7F3042-4407-945E-CAF5-55A9F66A5D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04D9725-2B03-DDDD-6ECB-86F7D28280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5C0250-99E4-4F94-8CDA-3EB8AD7E9029}" type="slidenum">
              <a:rPr lang="it-IT" smtClean="0"/>
              <a:t>‹N›</a:t>
            </a:fld>
            <a:endParaRPr lang="it-IT"/>
          </a:p>
        </p:txBody>
      </p:sp>
      <p:pic>
        <p:nvPicPr>
          <p:cNvPr id="8" name="Immagine 7" descr="Immagine che contiene cielo, nuvola, paesaggio, aria aperta&#10;&#10;Descrizione generata automaticamente">
            <a:extLst>
              <a:ext uri="{FF2B5EF4-FFF2-40B4-BE49-F238E27FC236}">
                <a16:creationId xmlns:a16="http://schemas.microsoft.com/office/drawing/2014/main" id="{D17C2D32-8426-FDB1-35CD-1D8C4BD8557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146331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10.png"/><Relationship Id="rId5" Type="http://schemas.openxmlformats.org/officeDocument/2006/relationships/image" Target="../media/image8.png"/><Relationship Id="rId10" Type="http://schemas.openxmlformats.org/officeDocument/2006/relationships/slide" Target="slide31.xml"/><Relationship Id="rId4" Type="http://schemas.openxmlformats.org/officeDocument/2006/relationships/image" Target="../media/image7.sv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svg"/><Relationship Id="rId18" Type="http://schemas.openxmlformats.org/officeDocument/2006/relationships/slide" Target="slide11.xml"/><Relationship Id="rId3" Type="http://schemas.openxmlformats.org/officeDocument/2006/relationships/image" Target="../media/image28.jpg"/><Relationship Id="rId21" Type="http://schemas.openxmlformats.org/officeDocument/2006/relationships/image" Target="../media/image33.sv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170.png"/><Relationship Id="rId11" Type="http://schemas.openxmlformats.org/officeDocument/2006/relationships/slide" Target="slide3.xml"/><Relationship Id="rId24" Type="http://schemas.openxmlformats.org/officeDocument/2006/relationships/slide" Target="slide28.xml"/><Relationship Id="rId5" Type="http://schemas.openxmlformats.org/officeDocument/2006/relationships/slide" Target="slide62.xml"/><Relationship Id="rId15" Type="http://schemas.openxmlformats.org/officeDocument/2006/relationships/image" Target="../media/image9.svg"/><Relationship Id="rId23" Type="http://schemas.openxmlformats.org/officeDocument/2006/relationships/image" Target="../media/image34.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slide" Target="slide2.xml"/><Relationship Id="rId14" Type="http://schemas.openxmlformats.org/officeDocument/2006/relationships/image" Target="../media/image8.png"/><Relationship Id="rId22" Type="http://schemas.openxmlformats.org/officeDocument/2006/relationships/slide" Target="slide2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jpg"/><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slide" Target="slide46.xml"/></Relationships>
</file>

<file path=ppt/slides/_rels/slide1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44.sv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3.xml"/><Relationship Id="rId18" Type="http://schemas.openxmlformats.org/officeDocument/2006/relationships/image" Target="../media/image11.svg"/><Relationship Id="rId3" Type="http://schemas.openxmlformats.org/officeDocument/2006/relationships/slide" Target="slide10.xml"/><Relationship Id="rId7" Type="http://schemas.openxmlformats.org/officeDocument/2006/relationships/image" Target="../media/image110.png"/><Relationship Id="rId12" Type="http://schemas.openxmlformats.org/officeDocument/2006/relationships/slide" Target="slide5.xml"/><Relationship Id="rId17" Type="http://schemas.openxmlformats.org/officeDocument/2006/relationships/image" Target="../media/image10.png"/><Relationship Id="rId2" Type="http://schemas.openxmlformats.org/officeDocument/2006/relationships/image" Target="../media/image14.png"/><Relationship Id="rId16" Type="http://schemas.openxmlformats.org/officeDocument/2006/relationships/image" Target="../media/image7.svg"/><Relationship Id="rId20"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slide" Target="slide31.xml"/><Relationship Id="rId11" Type="http://schemas.openxmlformats.org/officeDocument/2006/relationships/image" Target="../media/image2.png"/><Relationship Id="rId5" Type="http://schemas.openxmlformats.org/officeDocument/2006/relationships/image" Target="../media/image12.png"/><Relationship Id="rId15" Type="http://schemas.openxmlformats.org/officeDocument/2006/relationships/image" Target="../media/image6.png"/><Relationship Id="rId10" Type="http://schemas.openxmlformats.org/officeDocument/2006/relationships/image" Target="../media/image15.png"/><Relationship Id="rId19" Type="http://schemas.openxmlformats.org/officeDocument/2006/relationships/image" Target="../media/image16.png"/><Relationship Id="rId4" Type="http://schemas.openxmlformats.org/officeDocument/2006/relationships/image" Target="../media/image130.png"/><Relationship Id="rId9" Type="http://schemas.openxmlformats.org/officeDocument/2006/relationships/slide" Target="slide6.xml"/><Relationship Id="rId1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55.svg"/></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57.sv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59.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 Target="slide10.xml"/><Relationship Id="rId7" Type="http://schemas.openxmlformats.org/officeDocument/2006/relationships/image" Target="../media/image10.png"/><Relationship Id="rId12" Type="http://schemas.openxmlformats.org/officeDocument/2006/relationships/image" Target="../media/image17.sv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6.png"/><Relationship Id="rId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image" Target="../media/image140.png"/><Relationship Id="rId9"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61.sv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18" Type="http://schemas.openxmlformats.org/officeDocument/2006/relationships/image" Target="../media/image7.svg"/><Relationship Id="rId26" Type="http://schemas.openxmlformats.org/officeDocument/2006/relationships/slide" Target="slide35.xml"/><Relationship Id="rId3" Type="http://schemas.openxmlformats.org/officeDocument/2006/relationships/image" Target="../media/image62.jpg"/><Relationship Id="rId21" Type="http://schemas.openxmlformats.org/officeDocument/2006/relationships/image" Target="../media/image31.png"/><Relationship Id="rId7" Type="http://schemas.openxmlformats.org/officeDocument/2006/relationships/image" Target="../media/image11.svg"/><Relationship Id="rId12" Type="http://schemas.openxmlformats.org/officeDocument/2006/relationships/image" Target="../media/image67.png"/><Relationship Id="rId17" Type="http://schemas.openxmlformats.org/officeDocument/2006/relationships/image" Target="../media/image6.png"/><Relationship Id="rId25"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slide" Target="slide3.xml"/><Relationship Id="rId20" Type="http://schemas.openxmlformats.org/officeDocument/2006/relationships/image" Target="../media/image9.svg"/><Relationship Id="rId1" Type="http://schemas.openxmlformats.org/officeDocument/2006/relationships/slideLayout" Target="../slideLayouts/slideLayout24.xml"/><Relationship Id="rId6" Type="http://schemas.openxmlformats.org/officeDocument/2006/relationships/image" Target="../media/image10.png"/><Relationship Id="rId11" Type="http://schemas.openxmlformats.org/officeDocument/2006/relationships/image" Target="../media/image66.svg"/><Relationship Id="rId24" Type="http://schemas.openxmlformats.org/officeDocument/2006/relationships/slide" Target="slide38.xml"/><Relationship Id="rId5" Type="http://schemas.openxmlformats.org/officeDocument/2006/relationships/image" Target="../media/image22.png"/><Relationship Id="rId15" Type="http://schemas.openxmlformats.org/officeDocument/2006/relationships/image" Target="../media/image70.svg"/><Relationship Id="rId23" Type="http://schemas.openxmlformats.org/officeDocument/2006/relationships/image" Target="../media/image31.png"/><Relationship Id="rId28" Type="http://schemas.openxmlformats.org/officeDocument/2006/relationships/image" Target="../media/image31.png"/><Relationship Id="rId10" Type="http://schemas.openxmlformats.org/officeDocument/2006/relationships/image" Target="../media/image65.png"/><Relationship Id="rId19" Type="http://schemas.openxmlformats.org/officeDocument/2006/relationships/image" Target="../media/image8.png"/><Relationship Id="rId4" Type="http://schemas.openxmlformats.org/officeDocument/2006/relationships/slide" Target="slide2.xml"/><Relationship Id="rId9" Type="http://schemas.openxmlformats.org/officeDocument/2006/relationships/image" Target="../media/image64.svg"/><Relationship Id="rId14" Type="http://schemas.openxmlformats.org/officeDocument/2006/relationships/image" Target="../media/image69.png"/><Relationship Id="rId22" Type="http://schemas.openxmlformats.org/officeDocument/2006/relationships/slide" Target="slide41.xml"/><Relationship Id="rId27" Type="http://schemas.openxmlformats.org/officeDocument/2006/relationships/slide" Target="slide3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jpg"/><Relationship Id="rId1" Type="http://schemas.openxmlformats.org/officeDocument/2006/relationships/slideLayout" Target="../slideLayouts/slideLayout24.xml"/><Relationship Id="rId4" Type="http://schemas.openxmlformats.org/officeDocument/2006/relationships/image" Target="../media/image72.svg"/></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2.jp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2.jpg"/><Relationship Id="rId7" Type="http://schemas.openxmlformats.org/officeDocument/2006/relationships/image" Target="../media/image77.sv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79.sv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2.jpg"/><Relationship Id="rId1" Type="http://schemas.openxmlformats.org/officeDocument/2006/relationships/slideLayout" Target="../slideLayouts/slideLayout24.xml"/><Relationship Id="rId4" Type="http://schemas.openxmlformats.org/officeDocument/2006/relationships/image" Target="../media/image81.sv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2.jp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2.jp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2.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3"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slide" Target="slide2.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50.png"/><Relationship Id="rId5" Type="http://schemas.openxmlformats.org/officeDocument/2006/relationships/image" Target="../media/image10.png"/><Relationship Id="rId15" Type="http://schemas.openxmlformats.org/officeDocument/2006/relationships/image" Target="../media/image17.svg"/><Relationship Id="rId10" Type="http://schemas.openxmlformats.org/officeDocument/2006/relationships/slide" Target="slide31.xml"/><Relationship Id="rId4" Type="http://schemas.openxmlformats.org/officeDocument/2006/relationships/image" Target="../media/image7.svg"/><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2.jpg"/><Relationship Id="rId1" Type="http://schemas.openxmlformats.org/officeDocument/2006/relationships/slideLayout" Target="../slideLayouts/slideLayout24.xml"/><Relationship Id="rId4" Type="http://schemas.openxmlformats.org/officeDocument/2006/relationships/image" Target="../media/image86.sv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2.jpg"/><Relationship Id="rId1" Type="http://schemas.openxmlformats.org/officeDocument/2006/relationships/slideLayout" Target="../slideLayouts/slideLayout24.xml"/><Relationship Id="rId4" Type="http://schemas.openxmlformats.org/officeDocument/2006/relationships/image" Target="../media/image88.svg"/></Relationships>
</file>

<file path=ppt/slides/_rels/slide4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62.jp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56.png"/><Relationship Id="rId7" Type="http://schemas.openxmlformats.org/officeDocument/2006/relationships/image" Target="../media/image92.png"/><Relationship Id="rId2" Type="http://schemas.openxmlformats.org/officeDocument/2006/relationships/image" Target="../media/image62.jpg"/><Relationship Id="rId1" Type="http://schemas.openxmlformats.org/officeDocument/2006/relationships/slideLayout" Target="../slideLayouts/slideLayout24.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57.svg"/></Relationships>
</file>

<file path=ppt/slides/_rels/slide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1.svg"/><Relationship Id="rId18" Type="http://schemas.openxmlformats.org/officeDocument/2006/relationships/image" Target="../media/image20.png"/><Relationship Id="rId3" Type="http://schemas.openxmlformats.org/officeDocument/2006/relationships/slide" Target="slide10.xml"/><Relationship Id="rId7" Type="http://schemas.openxmlformats.org/officeDocument/2006/relationships/image" Target="../media/image120.png"/><Relationship Id="rId12" Type="http://schemas.openxmlformats.org/officeDocument/2006/relationships/image" Target="../media/image10.png"/><Relationship Id="rId17" Type="http://schemas.openxmlformats.org/officeDocument/2006/relationships/image" Target="../media/image2.png"/><Relationship Id="rId2" Type="http://schemas.openxmlformats.org/officeDocument/2006/relationships/image" Target="../media/image14.png"/><Relationship Id="rId16" Type="http://schemas.openxmlformats.org/officeDocument/2006/relationships/slide" Target="slide2.xml"/><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slide" Target="slide31.xml"/><Relationship Id="rId11" Type="http://schemas.openxmlformats.org/officeDocument/2006/relationships/image" Target="../media/image7.svg"/><Relationship Id="rId5" Type="http://schemas.openxmlformats.org/officeDocument/2006/relationships/image" Target="../media/image12.png"/><Relationship Id="rId15" Type="http://schemas.openxmlformats.org/officeDocument/2006/relationships/image" Target="../media/image17.svg"/><Relationship Id="rId10" Type="http://schemas.openxmlformats.org/officeDocument/2006/relationships/image" Target="../media/image6.png"/><Relationship Id="rId19" Type="http://schemas.openxmlformats.org/officeDocument/2006/relationships/slide" Target="slide6.xml"/><Relationship Id="rId4" Type="http://schemas.openxmlformats.org/officeDocument/2006/relationships/image" Target="../media/image141.png"/><Relationship Id="rId9" Type="http://schemas.openxmlformats.org/officeDocument/2006/relationships/slide" Target="slide4.xml"/><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jpg"/><Relationship Id="rId1" Type="http://schemas.openxmlformats.org/officeDocument/2006/relationships/slideLayout" Target="../slideLayouts/slideLayout43.xml"/><Relationship Id="rId5" Type="http://schemas.openxmlformats.org/officeDocument/2006/relationships/image" Target="../media/image23.png"/><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3d.energyencyclopedia.com/npp-pwr/?gclid=CjwKCAiAvoqsBhB9EiwA9XTWGeGLi6jU4azTpkrZZaNBMFju3h3tqcQ5gGxiVGZylHtWPLtXIiB9tBoCniQQAvD_BwE" TargetMode="External"/><Relationship Id="rId2" Type="http://schemas.openxmlformats.org/officeDocument/2006/relationships/image" Target="../media/image24.jpg"/><Relationship Id="rId1" Type="http://schemas.openxmlformats.org/officeDocument/2006/relationships/slideLayout" Target="../slideLayouts/slideLayout43.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hyperlink" Target="https://3d.energyencyclopedia.com/npp-pwr/?gclid=CjwKCAiAvoqsBhB9EiwA9XTWGeGLi6jU4azTpkrZZaNBMFju3h3tqcQ5gGxiVGZylHtWPLtXIiB9tBoCniQQAvD_BwE" TargetMode="External"/><Relationship Id="rId2" Type="http://schemas.openxmlformats.org/officeDocument/2006/relationships/image" Target="../media/image24.jpg"/><Relationship Id="rId1" Type="http://schemas.openxmlformats.org/officeDocument/2006/relationships/slideLayout" Target="../slideLayouts/slideLayout43.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ttangolo con angoli arrotondati 5">
            <a:hlinkHover r:id="rId2" action="ppaction://hlinksldjump"/>
            <a:extLst>
              <a:ext uri="{FF2B5EF4-FFF2-40B4-BE49-F238E27FC236}">
                <a16:creationId xmlns:a16="http://schemas.microsoft.com/office/drawing/2014/main" id="{2EEEABD5-957C-E5DB-81CC-43B9A0E03683}"/>
              </a:ext>
            </a:extLst>
          </p:cNvPr>
          <p:cNvSpPr/>
          <p:nvPr/>
        </p:nvSpPr>
        <p:spPr>
          <a:xfrm rot="5400000">
            <a:off x="-5230741"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sp useBgFill="1">
        <p:nvSpPr>
          <p:cNvPr id="7" name="Rettangolo con angoli arrotondati 6">
            <a:extLst>
              <a:ext uri="{FF2B5EF4-FFF2-40B4-BE49-F238E27FC236}">
                <a16:creationId xmlns:a16="http://schemas.microsoft.com/office/drawing/2014/main" id="{184989C6-C737-9E1B-2C33-BC4E37B90A2A}"/>
              </a:ext>
            </a:extLst>
          </p:cNvPr>
          <p:cNvSpPr/>
          <p:nvPr/>
        </p:nvSpPr>
        <p:spPr>
          <a:xfrm rot="5400000">
            <a:off x="4836000" y="8689648"/>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useBgFill="1">
        <p:nvSpPr>
          <p:cNvPr id="8" name="Rettangolo con angoli arrotondati 7">
            <a:extLst>
              <a:ext uri="{FF2B5EF4-FFF2-40B4-BE49-F238E27FC236}">
                <a16:creationId xmlns:a16="http://schemas.microsoft.com/office/drawing/2014/main" id="{D0916EA0-91CF-BF99-EE4D-E45BF7043010}"/>
              </a:ext>
            </a:extLst>
          </p:cNvPr>
          <p:cNvSpPr/>
          <p:nvPr/>
        </p:nvSpPr>
        <p:spPr>
          <a:xfrm rot="5400000">
            <a:off x="14797578"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9" name="Elemento grafico 8" descr="Soldi volanti contorno">
            <a:extLst>
              <a:ext uri="{FF2B5EF4-FFF2-40B4-BE49-F238E27FC236}">
                <a16:creationId xmlns:a16="http://schemas.microsoft.com/office/drawing/2014/main" id="{71767848-B29E-0A38-02EC-A1A9385C38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6797" y="8990537"/>
            <a:ext cx="1718403" cy="1718403"/>
          </a:xfrm>
          <a:prstGeom prst="rect">
            <a:avLst/>
          </a:prstGeom>
        </p:spPr>
      </p:pic>
      <p:pic>
        <p:nvPicPr>
          <p:cNvPr id="10" name="Elemento grafico 9" descr="Energia rinnovabile contorno">
            <a:extLst>
              <a:ext uri="{FF2B5EF4-FFF2-40B4-BE49-F238E27FC236}">
                <a16:creationId xmlns:a16="http://schemas.microsoft.com/office/drawing/2014/main" id="{7A0B6816-5E82-E580-5352-3EBCDB687B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73009" y="2423950"/>
            <a:ext cx="1769137" cy="1769137"/>
          </a:xfrm>
          <a:prstGeom prst="rect">
            <a:avLst/>
          </a:prstGeom>
        </p:spPr>
      </p:pic>
      <p:pic>
        <p:nvPicPr>
          <p:cNvPr id="11" name="Elemento grafico 10" descr="Esplosione contorno">
            <a:extLst>
              <a:ext uri="{FF2B5EF4-FFF2-40B4-BE49-F238E27FC236}">
                <a16:creationId xmlns:a16="http://schemas.microsoft.com/office/drawing/2014/main" id="{36CEC48F-E3A1-9C19-E5DB-EC41DC3696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9341" y="2298176"/>
            <a:ext cx="1717200" cy="1717200"/>
          </a:xfrm>
          <a:prstGeom prst="rect">
            <a:avLst/>
          </a:prstGeom>
        </p:spPr>
      </p:pic>
      <p:sp>
        <p:nvSpPr>
          <p:cNvPr id="4" name="CasellaDiTesto 3">
            <a:extLst>
              <a:ext uri="{FF2B5EF4-FFF2-40B4-BE49-F238E27FC236}">
                <a16:creationId xmlns:a16="http://schemas.microsoft.com/office/drawing/2014/main" id="{5CCA8EBB-93D1-3AD3-9AA2-EBCEC6B1113B}"/>
              </a:ext>
            </a:extLst>
          </p:cNvPr>
          <p:cNvSpPr txBox="1"/>
          <p:nvPr/>
        </p:nvSpPr>
        <p:spPr>
          <a:xfrm>
            <a:off x="9179133" y="40772461"/>
            <a:ext cx="2432958" cy="261610"/>
          </a:xfrm>
          <a:prstGeom prst="rect">
            <a:avLst/>
          </a:prstGeom>
          <a:noFill/>
        </p:spPr>
        <p:txBody>
          <a:bodyPr wrap="square" rtlCol="0">
            <a:spAutoFit/>
          </a:bodyPr>
          <a:lstStyle/>
          <a:p>
            <a:pPr algn="ctr"/>
            <a:r>
              <a:rPr lang="it-IT" sz="1100">
                <a:solidFill>
                  <a:schemeClr val="bg1"/>
                </a:solidFill>
                <a:latin typeface="Montserrat Black" panose="00000A00000000000000" pitchFamily="2" charset="0"/>
              </a:rPr>
              <a:t>NON NECESSARIO</a:t>
            </a:r>
          </a:p>
        </p:txBody>
      </p:sp>
      <mc:AlternateContent xmlns:mc="http://schemas.openxmlformats.org/markup-compatibility/2006" xmlns:pslz="http://schemas.microsoft.com/office/powerpoint/2016/slidezoom">
        <mc:Choice Requires="pslz">
          <p:graphicFrame>
            <p:nvGraphicFramePr>
              <p:cNvPr id="5" name="Anteprima della diapositiva 4">
                <a:extLst>
                  <a:ext uri="{FF2B5EF4-FFF2-40B4-BE49-F238E27FC236}">
                    <a16:creationId xmlns:a16="http://schemas.microsoft.com/office/drawing/2014/main" id="{C698A8BD-7DBB-82C0-6D69-3A248223689E}"/>
                  </a:ext>
                </a:extLst>
              </p:cNvPr>
              <p:cNvGraphicFramePr>
                <a:graphicFrameLocks noChangeAspect="1"/>
              </p:cNvGraphicFramePr>
              <p:nvPr>
                <p:extLst>
                  <p:ext uri="{D42A27DB-BD31-4B8C-83A1-F6EECF244321}">
                    <p14:modId xmlns:p14="http://schemas.microsoft.com/office/powerpoint/2010/main" val="699090215"/>
                  </p:ext>
                </p:extLst>
              </p:nvPr>
            </p:nvGraphicFramePr>
            <p:xfrm>
              <a:off x="5735110" y="40004938"/>
              <a:ext cx="1315005" cy="739690"/>
            </p:xfrm>
            <a:graphic>
              <a:graphicData uri="http://schemas.microsoft.com/office/powerpoint/2016/slidezoom">
                <pslz:sldZm>
                  <pslz:sldZmObj sldId="294" cId="1644514068">
                    <pslz:zmPr id="{73F28597-FE9B-40BD-9183-DEB1A21081FC}" returnToParent="0" transitionDur="1000">
                      <p166:blipFill xmlns:p166="http://schemas.microsoft.com/office/powerpoint/2016/6/main">
                        <a:blip r:embed="rId9"/>
                        <a:stretch>
                          <a:fillRect/>
                        </a:stretch>
                      </p166:blipFill>
                      <p166:spPr xmlns:p166="http://schemas.microsoft.com/office/powerpoint/2016/6/main">
                        <a:xfrm>
                          <a:off x="0" y="0"/>
                          <a:ext cx="1315005" cy="739690"/>
                        </a:xfrm>
                        <a:prstGeom prst="roundRect">
                          <a:avLst>
                            <a:gd name="adj" fmla="val 8594"/>
                          </a:avLst>
                        </a:prstGeom>
                        <a:solidFill>
                          <a:srgbClr val="FFFFFF">
                            <a:shade val="85000"/>
                          </a:srgbClr>
                        </a:solidFill>
                        <a:ln>
                          <a:noFill/>
                        </a:ln>
                        <a:effectLst/>
                      </p166:spPr>
                    </pslz:zmPr>
                  </pslz:sldZmObj>
                </pslz:sldZm>
              </a:graphicData>
            </a:graphic>
          </p:graphicFrame>
        </mc:Choice>
        <mc:Fallback xmlns="">
          <p:pic>
            <p:nvPicPr>
              <p:cNvPr id="5" name="Anteprima della diapositiva 4">
                <a:hlinkClick r:id="rId10" action="ppaction://hlinksldjump"/>
                <a:extLst>
                  <a:ext uri="{FF2B5EF4-FFF2-40B4-BE49-F238E27FC236}">
                    <a16:creationId xmlns:a16="http://schemas.microsoft.com/office/drawing/2014/main" id="{C698A8BD-7DBB-82C0-6D69-3A248223689E}"/>
                  </a:ext>
                </a:extLst>
              </p:cNvPr>
              <p:cNvPicPr>
                <a:picLocks noGrp="1" noRot="1" noChangeAspect="1" noMove="1" noResize="1" noEditPoints="1" noAdjustHandles="1" noChangeArrowheads="1" noChangeShapeType="1"/>
              </p:cNvPicPr>
              <p:nvPr/>
            </p:nvPicPr>
            <p:blipFill>
              <a:blip r:embed="rId11"/>
              <a:stretch>
                <a:fillRect/>
              </a:stretch>
            </p:blipFill>
            <p:spPr>
              <a:xfrm>
                <a:off x="5735110" y="40004938"/>
                <a:ext cx="1315005" cy="739690"/>
              </a:xfrm>
              <a:prstGeom prst="roundRect">
                <a:avLst>
                  <a:gd name="adj" fmla="val 8594"/>
                </a:avLst>
              </a:prstGeom>
              <a:solidFill>
                <a:srgbClr val="FFFFFF">
                  <a:shade val="85000"/>
                </a:srgbClr>
              </a:solidFill>
              <a:ln>
                <a:noFill/>
              </a:ln>
              <a:effectLst/>
            </p:spPr>
          </p:pic>
        </mc:Fallback>
      </mc:AlternateContent>
      <mc:AlternateContent xmlns:mc="http://schemas.openxmlformats.org/markup-compatibility/2006" xmlns:pslz="http://schemas.microsoft.com/office/powerpoint/2016/slidezoom">
        <mc:Choice Requires="pslz">
          <p:graphicFrame>
            <p:nvGraphicFramePr>
              <p:cNvPr id="12" name="Anteprima della diapositiva 11">
                <a:extLst>
                  <a:ext uri="{FF2B5EF4-FFF2-40B4-BE49-F238E27FC236}">
                    <a16:creationId xmlns:a16="http://schemas.microsoft.com/office/drawing/2014/main" id="{DE0CA798-07B9-5AC7-EEF6-38F35F30FE64}"/>
                  </a:ext>
                </a:extLst>
              </p:cNvPr>
              <p:cNvGraphicFramePr>
                <a:graphicFrameLocks noChangeAspect="1"/>
              </p:cNvGraphicFramePr>
              <p:nvPr>
                <p:extLst>
                  <p:ext uri="{D42A27DB-BD31-4B8C-83A1-F6EECF244321}">
                    <p14:modId xmlns:p14="http://schemas.microsoft.com/office/powerpoint/2010/main" val="1219849874"/>
                  </p:ext>
                </p:extLst>
              </p:nvPr>
            </p:nvGraphicFramePr>
            <p:xfrm>
              <a:off x="1743472" y="40004938"/>
              <a:ext cx="1315004" cy="739690"/>
            </p:xfrm>
            <a:graphic>
              <a:graphicData uri="http://schemas.microsoft.com/office/powerpoint/2016/slidezoom">
                <pslz:sldZm>
                  <pslz:sldZmObj sldId="260" cId="3224496960">
                    <pslz:zmPr id="{FC08C9B2-FFED-4906-90F2-A6352498CB24}" returnToParent="0" transitionDur="1000">
                      <p166:blipFill xmlns:p166="http://schemas.microsoft.com/office/powerpoint/2016/6/main">
                        <a:blip r:embed="rId12"/>
                        <a:stretch>
                          <a:fillRect/>
                        </a:stretch>
                      </p166:blipFill>
                      <p166:spPr xmlns:p166="http://schemas.microsoft.com/office/powerpoint/2016/6/main">
                        <a:xfrm>
                          <a:off x="0" y="0"/>
                          <a:ext cx="1315004" cy="739690"/>
                        </a:xfrm>
                        <a:prstGeom prst="roundRect">
                          <a:avLst>
                            <a:gd name="adj" fmla="val 8594"/>
                          </a:avLst>
                        </a:prstGeom>
                        <a:solidFill>
                          <a:srgbClr val="FFFFFF">
                            <a:shade val="85000"/>
                          </a:srgbClr>
                        </a:solidFill>
                        <a:ln>
                          <a:noFill/>
                        </a:ln>
                        <a:effectLst/>
                      </p166:spPr>
                    </pslz:zmPr>
                  </pslz:sldZmObj>
                </pslz:sldZm>
              </a:graphicData>
            </a:graphic>
          </p:graphicFrame>
        </mc:Choice>
        <mc:Fallback xmlns="">
          <p:pic>
            <p:nvPicPr>
              <p:cNvPr id="12" name="Anteprima della diapositiva 11">
                <a:extLst>
                  <a:ext uri="{FF2B5EF4-FFF2-40B4-BE49-F238E27FC236}">
                    <a16:creationId xmlns:a16="http://schemas.microsoft.com/office/drawing/2014/main" id="{DE0CA798-07B9-5AC7-EEF6-38F35F30FE64}"/>
                  </a:ext>
                </a:extLst>
              </p:cNvPr>
              <p:cNvPicPr>
                <a:picLocks noGrp="1" noRot="1" noChangeAspect="1" noMove="1" noResize="1" noEditPoints="1" noAdjustHandles="1" noChangeArrowheads="1" noChangeShapeType="1"/>
              </p:cNvPicPr>
              <p:nvPr/>
            </p:nvPicPr>
            <p:blipFill>
              <a:blip r:embed="rId13"/>
              <a:stretch>
                <a:fillRect/>
              </a:stretch>
            </p:blipFill>
            <p:spPr>
              <a:xfrm>
                <a:off x="1743472" y="40004938"/>
                <a:ext cx="1315004" cy="739690"/>
              </a:xfrm>
              <a:prstGeom prst="roundRect">
                <a:avLst>
                  <a:gd name="adj" fmla="val 8594"/>
                </a:avLst>
              </a:prstGeom>
              <a:solidFill>
                <a:srgbClr val="FFFFFF">
                  <a:shade val="85000"/>
                </a:srgbClr>
              </a:solidFill>
              <a:ln>
                <a:noFill/>
              </a:ln>
              <a:effectLst/>
            </p:spPr>
          </p:pic>
        </mc:Fallback>
      </mc:AlternateContent>
      <p:sp>
        <p:nvSpPr>
          <p:cNvPr id="13" name="CasellaDiTesto 12">
            <a:extLst>
              <a:ext uri="{FF2B5EF4-FFF2-40B4-BE49-F238E27FC236}">
                <a16:creationId xmlns:a16="http://schemas.microsoft.com/office/drawing/2014/main" id="{36BE03F1-C8DC-C286-8C76-1A76A554A22B}"/>
              </a:ext>
            </a:extLst>
          </p:cNvPr>
          <p:cNvSpPr txBox="1"/>
          <p:nvPr/>
        </p:nvSpPr>
        <p:spPr>
          <a:xfrm>
            <a:off x="5429228" y="40772461"/>
            <a:ext cx="1926772" cy="261610"/>
          </a:xfrm>
          <a:prstGeom prst="rect">
            <a:avLst/>
          </a:prstGeom>
          <a:noFill/>
        </p:spPr>
        <p:txBody>
          <a:bodyPr wrap="square" rtlCol="0">
            <a:spAutoFit/>
          </a:bodyPr>
          <a:lstStyle/>
          <a:p>
            <a:pPr algn="ctr"/>
            <a:r>
              <a:rPr lang="it-IT" sz="1100">
                <a:solidFill>
                  <a:schemeClr val="bg1"/>
                </a:solidFill>
                <a:latin typeface="Montserrat Black" panose="00000A00000000000000" pitchFamily="2" charset="0"/>
              </a:rPr>
              <a:t>COSTOSO</a:t>
            </a:r>
          </a:p>
        </p:txBody>
      </p:sp>
      <p:sp>
        <p:nvSpPr>
          <p:cNvPr id="14" name="CasellaDiTesto 13">
            <a:extLst>
              <a:ext uri="{FF2B5EF4-FFF2-40B4-BE49-F238E27FC236}">
                <a16:creationId xmlns:a16="http://schemas.microsoft.com/office/drawing/2014/main" id="{910CEA65-65D8-CC65-1FBE-E120C81E2F47}"/>
              </a:ext>
            </a:extLst>
          </p:cNvPr>
          <p:cNvSpPr txBox="1"/>
          <p:nvPr/>
        </p:nvSpPr>
        <p:spPr>
          <a:xfrm>
            <a:off x="1426231" y="40772461"/>
            <a:ext cx="1926772" cy="261610"/>
          </a:xfrm>
          <a:prstGeom prst="rect">
            <a:avLst/>
          </a:prstGeom>
          <a:noFill/>
        </p:spPr>
        <p:txBody>
          <a:bodyPr wrap="square" rtlCol="0">
            <a:spAutoFit/>
          </a:bodyPr>
          <a:lstStyle/>
          <a:p>
            <a:pPr algn="ctr"/>
            <a:r>
              <a:rPr lang="it-IT" sz="1100" dirty="0">
                <a:solidFill>
                  <a:schemeClr val="bg1"/>
                </a:solidFill>
                <a:latin typeface="Montserrat Black" panose="00000A00000000000000" pitchFamily="2" charset="0"/>
              </a:rPr>
              <a:t>PERICOLOSO</a:t>
            </a:r>
          </a:p>
        </p:txBody>
      </p:sp>
      <p:sp>
        <p:nvSpPr>
          <p:cNvPr id="3" name="CasellaDiTesto 2">
            <a:extLst>
              <a:ext uri="{FF2B5EF4-FFF2-40B4-BE49-F238E27FC236}">
                <a16:creationId xmlns:a16="http://schemas.microsoft.com/office/drawing/2014/main" id="{C240E075-2335-1453-8985-041964B7E2EE}"/>
              </a:ext>
            </a:extLst>
          </p:cNvPr>
          <p:cNvSpPr txBox="1"/>
          <p:nvPr/>
        </p:nvSpPr>
        <p:spPr>
          <a:xfrm>
            <a:off x="605535" y="187510"/>
            <a:ext cx="11016218" cy="2554545"/>
          </a:xfrm>
          <a:prstGeom prst="rect">
            <a:avLst/>
          </a:prstGeom>
          <a:noFill/>
        </p:spPr>
        <p:txBody>
          <a:bodyPr wrap="square" rtlCol="0">
            <a:spAutoFit/>
          </a:bodyPr>
          <a:lstStyle/>
          <a:p>
            <a:pPr algn="ctr"/>
            <a:r>
              <a:rPr lang="it-IT" sz="8000" dirty="0">
                <a:solidFill>
                  <a:srgbClr val="FDFDFD"/>
                </a:solidFill>
                <a:latin typeface="Montserrat Black" panose="00000A00000000000000" pitchFamily="2" charset="0"/>
                <a:ea typeface="Lato Medium" panose="020F0502020204030203" pitchFamily="34" charset="0"/>
                <a:cs typeface="Lato Medium" panose="020F0502020204030203" pitchFamily="34" charset="0"/>
              </a:rPr>
              <a:t>UNA CENTRALE DI PREGIUDIZI</a:t>
            </a:r>
          </a:p>
        </p:txBody>
      </p:sp>
      <p:sp>
        <p:nvSpPr>
          <p:cNvPr id="15" name="CasellaDiTesto 14">
            <a:extLst>
              <a:ext uri="{FF2B5EF4-FFF2-40B4-BE49-F238E27FC236}">
                <a16:creationId xmlns:a16="http://schemas.microsoft.com/office/drawing/2014/main" id="{5D86EFC8-8F4D-3E9B-3FB5-8145430A264E}"/>
              </a:ext>
            </a:extLst>
          </p:cNvPr>
          <p:cNvSpPr txBox="1"/>
          <p:nvPr/>
        </p:nvSpPr>
        <p:spPr>
          <a:xfrm>
            <a:off x="39913" y="6228588"/>
            <a:ext cx="3516087" cy="523220"/>
          </a:xfrm>
          <a:prstGeom prst="rect">
            <a:avLst/>
          </a:prstGeom>
          <a:noFill/>
        </p:spPr>
        <p:txBody>
          <a:bodyPr wrap="square" rtlCol="0">
            <a:spAutoFit/>
          </a:bodyPr>
          <a:lstStyle/>
          <a:p>
            <a:r>
              <a:rPr lang="it-IT" sz="1400" dirty="0">
                <a:solidFill>
                  <a:schemeClr val="bg1"/>
                </a:solidFill>
                <a:latin typeface="Montserrat" panose="00000500000000000000" pitchFamily="2" charset="0"/>
              </a:rPr>
              <a:t>Presentazione realizzata da:  Giancarmine Sparso e Sara Martino</a:t>
            </a:r>
          </a:p>
        </p:txBody>
      </p:sp>
    </p:spTree>
    <p:extLst>
      <p:ext uri="{BB962C8B-B14F-4D97-AF65-F5344CB8AC3E}">
        <p14:creationId xmlns:p14="http://schemas.microsoft.com/office/powerpoint/2010/main" val="191101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3" name="CasellaDiTesto 2">
            <a:extLst>
              <a:ext uri="{FF2B5EF4-FFF2-40B4-BE49-F238E27FC236}">
                <a16:creationId xmlns:a16="http://schemas.microsoft.com/office/drawing/2014/main" id="{282A81E8-FDC8-F0E8-3AFB-8C5F121B2DDE}"/>
              </a:ext>
            </a:extLst>
          </p:cNvPr>
          <p:cNvSpPr txBox="1"/>
          <p:nvPr/>
        </p:nvSpPr>
        <p:spPr>
          <a:xfrm>
            <a:off x="1427527" y="353264"/>
            <a:ext cx="9336946"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a:solidFill>
                  <a:schemeClr val="bg1"/>
                </a:solidFill>
                <a:latin typeface="Montserrat Black" panose="00000A00000000000000" pitchFamily="2" charset="0"/>
              </a:rPr>
              <a:t>IL NUCLEARE È PERICOLOSO?</a:t>
            </a:r>
          </a:p>
        </p:txBody>
      </p:sp>
      <mc:AlternateContent xmlns:mc="http://schemas.openxmlformats.org/markup-compatibility/2006" xmlns:psez="http://schemas.microsoft.com/office/powerpoint/2016/sectionzoom">
        <mc:Choice Requires="psez">
          <p:graphicFrame>
            <p:nvGraphicFramePr>
              <p:cNvPr id="4" name="Anteprima della sezione 3">
                <a:extLst>
                  <a:ext uri="{FF2B5EF4-FFF2-40B4-BE49-F238E27FC236}">
                    <a16:creationId xmlns:a16="http://schemas.microsoft.com/office/drawing/2014/main" id="{ED55CA10-F21E-9D4C-A4C0-B98F4FF83874}"/>
                  </a:ext>
                </a:extLst>
              </p:cNvPr>
              <p:cNvGraphicFramePr>
                <a:graphicFrameLocks noChangeAspect="1"/>
              </p:cNvGraphicFramePr>
              <p:nvPr>
                <p:extLst>
                  <p:ext uri="{D42A27DB-BD31-4B8C-83A1-F6EECF244321}">
                    <p14:modId xmlns:p14="http://schemas.microsoft.com/office/powerpoint/2010/main" val="4150678925"/>
                  </p:ext>
                </p:extLst>
              </p:nvPr>
            </p:nvGraphicFramePr>
            <p:xfrm>
              <a:off x="2780490" y="5010869"/>
              <a:ext cx="739530" cy="415985"/>
            </p:xfrm>
            <a:graphic>
              <a:graphicData uri="http://schemas.microsoft.com/office/powerpoint/2016/sectionzoom">
                <psez:sectionZm>
                  <psez:sectionZmObj sectionId="{D958BA17-7956-438F-845A-9A7F5625E934}">
                    <psez:zmPr id="{D5EDDAE0-17EC-4126-A1EE-93A685C182A6}" transitionDur="1000">
                      <p166:blipFill xmlns:p166="http://schemas.microsoft.com/office/powerpoint/2016/6/main">
                        <a:blip r:embed="rId4"/>
                        <a:stretch>
                          <a:fillRect/>
                        </a:stretch>
                      </p166:blipFill>
                      <p166:spPr xmlns:p166="http://schemas.microsoft.com/office/powerpoint/2016/6/main">
                        <a:xfrm>
                          <a:off x="0" y="0"/>
                          <a:ext cx="739530" cy="415985"/>
                        </a:xfrm>
                        <a:prstGeom prst="rect">
                          <a:avLst/>
                        </a:prstGeom>
                      </p166:spPr>
                    </psez:zmPr>
                  </psez:sectionZmObj>
                </psez:sectionZm>
              </a:graphicData>
            </a:graphic>
          </p:graphicFrame>
        </mc:Choice>
        <mc:Fallback xmlns="">
          <p:pic>
            <p:nvPicPr>
              <p:cNvPr id="4" name="Anteprima della sezione 3">
                <a:hlinkClick r:id="rId5" action="ppaction://hlinksldjump"/>
                <a:extLst>
                  <a:ext uri="{FF2B5EF4-FFF2-40B4-BE49-F238E27FC236}">
                    <a16:creationId xmlns:a16="http://schemas.microsoft.com/office/drawing/2014/main" id="{ED55CA10-F21E-9D4C-A4C0-B98F4FF83874}"/>
                  </a:ext>
                </a:extLst>
              </p:cNvPr>
              <p:cNvPicPr>
                <a:picLocks noGrp="1" noRot="1" noChangeAspect="1" noMove="1" noResize="1" noEditPoints="1" noAdjustHandles="1" noChangeArrowheads="1" noChangeShapeType="1"/>
              </p:cNvPicPr>
              <p:nvPr/>
            </p:nvPicPr>
            <p:blipFill>
              <a:blip r:embed="rId6"/>
              <a:stretch>
                <a:fillRect/>
              </a:stretch>
            </p:blipFill>
            <p:spPr>
              <a:xfrm>
                <a:off x="2780490" y="5010869"/>
                <a:ext cx="739530" cy="415985"/>
              </a:xfrm>
              <a:prstGeom prst="rect">
                <a:avLst/>
              </a:prstGeom>
            </p:spPr>
          </p:pic>
        </mc:Fallback>
      </mc:AlternateContent>
      <p:grpSp>
        <p:nvGrpSpPr>
          <p:cNvPr id="5" name="Gruppo 4">
            <a:extLst>
              <a:ext uri="{FF2B5EF4-FFF2-40B4-BE49-F238E27FC236}">
                <a16:creationId xmlns:a16="http://schemas.microsoft.com/office/drawing/2014/main" id="{05166C63-6AE6-CDD6-1D50-43B54C4A2938}"/>
              </a:ext>
            </a:extLst>
          </p:cNvPr>
          <p:cNvGrpSpPr/>
          <p:nvPr/>
        </p:nvGrpSpPr>
        <p:grpSpPr>
          <a:xfrm>
            <a:off x="968720" y="1712209"/>
            <a:ext cx="10254560" cy="4580171"/>
            <a:chOff x="968720" y="1712209"/>
            <a:chExt cx="10254560" cy="4580171"/>
          </a:xfrm>
        </p:grpSpPr>
        <p:sp useBgFill="1">
          <p:nvSpPr>
            <p:cNvPr id="6" name="CasellaDiTesto 5">
              <a:extLst>
                <a:ext uri="{FF2B5EF4-FFF2-40B4-BE49-F238E27FC236}">
                  <a16:creationId xmlns:a16="http://schemas.microsoft.com/office/drawing/2014/main" id="{FCC9FE5C-784F-16B8-901B-FBACB2199926}"/>
                </a:ext>
              </a:extLst>
            </p:cNvPr>
            <p:cNvSpPr txBox="1"/>
            <p:nvPr/>
          </p:nvSpPr>
          <p:spPr>
            <a:xfrm>
              <a:off x="968720" y="4746678"/>
              <a:ext cx="1317039" cy="302955"/>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1400">
                  <a:solidFill>
                    <a:schemeClr val="bg1"/>
                  </a:solidFill>
                  <a:latin typeface="Montserrat Black" panose="00000A00000000000000" pitchFamily="2" charset="0"/>
                </a:rPr>
                <a:t>Chernobyl</a:t>
              </a:r>
            </a:p>
          </p:txBody>
        </p:sp>
        <p:sp useBgFill="1">
          <p:nvSpPr>
            <p:cNvPr id="7" name="CasellaDiTesto 6">
              <a:extLst>
                <a:ext uri="{FF2B5EF4-FFF2-40B4-BE49-F238E27FC236}">
                  <a16:creationId xmlns:a16="http://schemas.microsoft.com/office/drawing/2014/main" id="{6F58B1D0-F458-A2A2-3629-569A06F1938B}"/>
                </a:ext>
              </a:extLst>
            </p:cNvPr>
            <p:cNvSpPr txBox="1"/>
            <p:nvPr/>
          </p:nvSpPr>
          <p:spPr>
            <a:xfrm>
              <a:off x="4059608" y="1712209"/>
              <a:ext cx="1317039" cy="302955"/>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1400" dirty="0">
                  <a:solidFill>
                    <a:schemeClr val="bg1"/>
                  </a:solidFill>
                  <a:latin typeface="Montserrat Black" panose="00000A00000000000000" pitchFamily="2" charset="0"/>
                </a:rPr>
                <a:t>Fukushima</a:t>
              </a:r>
            </a:p>
          </p:txBody>
        </p:sp>
        <p:sp useBgFill="1">
          <p:nvSpPr>
            <p:cNvPr id="9" name="CasellaDiTesto 8">
              <a:extLst>
                <a:ext uri="{FF2B5EF4-FFF2-40B4-BE49-F238E27FC236}">
                  <a16:creationId xmlns:a16="http://schemas.microsoft.com/office/drawing/2014/main" id="{9D7FB9B9-D63B-4364-9231-83EC8C7DAF24}"/>
                </a:ext>
              </a:extLst>
            </p:cNvPr>
            <p:cNvSpPr txBox="1"/>
            <p:nvPr/>
          </p:nvSpPr>
          <p:spPr>
            <a:xfrm>
              <a:off x="9906241" y="4707914"/>
              <a:ext cx="1317039" cy="302955"/>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1400" dirty="0">
                  <a:solidFill>
                    <a:schemeClr val="bg1"/>
                  </a:solidFill>
                  <a:latin typeface="Montserrat Black" panose="00000A00000000000000" pitchFamily="2" charset="0"/>
                </a:rPr>
                <a:t>Le scorie</a:t>
              </a:r>
            </a:p>
          </p:txBody>
        </p:sp>
        <p:grpSp>
          <p:nvGrpSpPr>
            <p:cNvPr id="10" name="Gruppo 9">
              <a:extLst>
                <a:ext uri="{FF2B5EF4-FFF2-40B4-BE49-F238E27FC236}">
                  <a16:creationId xmlns:a16="http://schemas.microsoft.com/office/drawing/2014/main" id="{F5DC2130-42FD-AAAB-9EC5-C0E183975259}"/>
                </a:ext>
              </a:extLst>
            </p:cNvPr>
            <p:cNvGrpSpPr/>
            <p:nvPr/>
          </p:nvGrpSpPr>
          <p:grpSpPr>
            <a:xfrm>
              <a:off x="2495467" y="1891383"/>
              <a:ext cx="7201066" cy="4400997"/>
              <a:chOff x="2495467" y="1891383"/>
              <a:chExt cx="7201066" cy="4400997"/>
            </a:xfrm>
          </p:grpSpPr>
          <p:grpSp>
            <p:nvGrpSpPr>
              <p:cNvPr id="11" name="Gruppo 10">
                <a:extLst>
                  <a:ext uri="{FF2B5EF4-FFF2-40B4-BE49-F238E27FC236}">
                    <a16:creationId xmlns:a16="http://schemas.microsoft.com/office/drawing/2014/main" id="{2B907FD5-078B-95C8-62AB-A4CE4D0DE5DD}"/>
                  </a:ext>
                </a:extLst>
              </p:cNvPr>
              <p:cNvGrpSpPr/>
              <p:nvPr/>
            </p:nvGrpSpPr>
            <p:grpSpPr>
              <a:xfrm>
                <a:off x="2495467" y="3464431"/>
                <a:ext cx="7201066" cy="2827949"/>
                <a:chOff x="2767955" y="4013500"/>
                <a:chExt cx="6206666" cy="2437437"/>
              </a:xfrm>
            </p:grpSpPr>
            <p:grpSp>
              <p:nvGrpSpPr>
                <p:cNvPr id="18" name="Gruppo 17">
                  <a:extLst>
                    <a:ext uri="{FF2B5EF4-FFF2-40B4-BE49-F238E27FC236}">
                      <a16:creationId xmlns:a16="http://schemas.microsoft.com/office/drawing/2014/main" id="{D7DEE17B-09A8-F260-BA94-97457D6B9627}"/>
                    </a:ext>
                  </a:extLst>
                </p:cNvPr>
                <p:cNvGrpSpPr/>
                <p:nvPr/>
              </p:nvGrpSpPr>
              <p:grpSpPr>
                <a:xfrm>
                  <a:off x="2767955" y="4013500"/>
                  <a:ext cx="6206666" cy="2437437"/>
                  <a:chOff x="1293097" y="2776948"/>
                  <a:chExt cx="9535866" cy="3744855"/>
                </a:xfrm>
              </p:grpSpPr>
              <p:grpSp>
                <p:nvGrpSpPr>
                  <p:cNvPr id="20" name="Gruppo 19">
                    <a:extLst>
                      <a:ext uri="{FF2B5EF4-FFF2-40B4-BE49-F238E27FC236}">
                        <a16:creationId xmlns:a16="http://schemas.microsoft.com/office/drawing/2014/main" id="{0C116BDB-3110-17AA-509F-19F16FA647DF}"/>
                      </a:ext>
                    </a:extLst>
                  </p:cNvPr>
                  <p:cNvGrpSpPr/>
                  <p:nvPr/>
                </p:nvGrpSpPr>
                <p:grpSpPr>
                  <a:xfrm>
                    <a:off x="1293097" y="2776948"/>
                    <a:ext cx="7106575" cy="3744855"/>
                    <a:chOff x="1846254" y="2115837"/>
                    <a:chExt cx="7106576" cy="3744856"/>
                  </a:xfrm>
                </p:grpSpPr>
                <p:grpSp>
                  <p:nvGrpSpPr>
                    <p:cNvPr id="24" name="Gruppo 23">
                      <a:extLst>
                        <a:ext uri="{FF2B5EF4-FFF2-40B4-BE49-F238E27FC236}">
                          <a16:creationId xmlns:a16="http://schemas.microsoft.com/office/drawing/2014/main" id="{1CFCF7AC-7FEB-49CC-891D-2AF09956DC0B}"/>
                        </a:ext>
                      </a:extLst>
                    </p:cNvPr>
                    <p:cNvGrpSpPr/>
                    <p:nvPr/>
                  </p:nvGrpSpPr>
                  <p:grpSpPr>
                    <a:xfrm>
                      <a:off x="4306285" y="2115837"/>
                      <a:ext cx="4646545" cy="3744856"/>
                      <a:chOff x="3337954" y="1827494"/>
                      <a:chExt cx="5424626" cy="4371946"/>
                    </a:xfrm>
                  </p:grpSpPr>
                  <p:sp useBgFill="1">
                    <p:nvSpPr>
                      <p:cNvPr id="28" name="Figura a mano libera: forma 27">
                        <a:extLst>
                          <a:ext uri="{FF2B5EF4-FFF2-40B4-BE49-F238E27FC236}">
                            <a16:creationId xmlns:a16="http://schemas.microsoft.com/office/drawing/2014/main" id="{40EC28E2-6EBC-FB4D-E8C7-AA3B8DFE54AC}"/>
                          </a:ext>
                        </a:extLst>
                      </p:cNvPr>
                      <p:cNvSpPr/>
                      <p:nvPr/>
                    </p:nvSpPr>
                    <p:spPr>
                      <a:xfrm>
                        <a:off x="3337954" y="1827494"/>
                        <a:ext cx="5424626" cy="2712312"/>
                      </a:xfrm>
                      <a:custGeom>
                        <a:avLst/>
                        <a:gdLst>
                          <a:gd name="connsiteX0" fmla="*/ 2712313 w 5424626"/>
                          <a:gd name="connsiteY0" fmla="*/ 0 h 2712313"/>
                          <a:gd name="connsiteX1" fmla="*/ 5424626 w 5424626"/>
                          <a:gd name="connsiteY1" fmla="*/ 2712313 h 2712313"/>
                          <a:gd name="connsiteX2" fmla="*/ 4375488 w 5424626"/>
                          <a:gd name="connsiteY2" fmla="*/ 2712313 h 2712313"/>
                          <a:gd name="connsiteX3" fmla="*/ 2715852 w 5424626"/>
                          <a:gd name="connsiteY3" fmla="*/ 1052677 h 2712313"/>
                          <a:gd name="connsiteX4" fmla="*/ 1056216 w 5424626"/>
                          <a:gd name="connsiteY4" fmla="*/ 2712313 h 2712313"/>
                          <a:gd name="connsiteX5" fmla="*/ 0 w 5424626"/>
                          <a:gd name="connsiteY5" fmla="*/ 2712313 h 2712313"/>
                          <a:gd name="connsiteX6" fmla="*/ 2712313 w 5424626"/>
                          <a:gd name="connsiteY6" fmla="*/ 0 h 271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4626" h="2712313">
                            <a:moveTo>
                              <a:pt x="2712313" y="0"/>
                            </a:moveTo>
                            <a:cubicBezTo>
                              <a:pt x="4210283" y="0"/>
                              <a:pt x="5424626" y="1214344"/>
                              <a:pt x="5424626" y="2712313"/>
                            </a:cubicBezTo>
                            <a:lnTo>
                              <a:pt x="4375488" y="2712313"/>
                            </a:lnTo>
                            <a:cubicBezTo>
                              <a:pt x="4375488" y="1795721"/>
                              <a:pt x="3632444" y="1052677"/>
                              <a:pt x="2715852" y="1052677"/>
                            </a:cubicBezTo>
                            <a:cubicBezTo>
                              <a:pt x="1799260" y="1052677"/>
                              <a:pt x="1056216" y="1795721"/>
                              <a:pt x="1056216" y="2712313"/>
                            </a:cubicBezTo>
                            <a:lnTo>
                              <a:pt x="0" y="2712313"/>
                            </a:lnTo>
                            <a:cubicBezTo>
                              <a:pt x="0" y="1214344"/>
                              <a:pt x="1214344" y="0"/>
                              <a:pt x="2712313" y="0"/>
                            </a:cubicBezTo>
                            <a:close/>
                          </a:path>
                        </a:pathLst>
                      </a:custGeom>
                      <a:ln>
                        <a:solidFill>
                          <a:schemeClr val="bg1">
                            <a:alpha val="54000"/>
                          </a:schemeClr>
                        </a:solidFill>
                      </a:ln>
                      <a:effectLst>
                        <a:innerShdw blurRad="1270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a:p>
                    </p:txBody>
                  </p:sp>
                  <p:sp useBgFill="1">
                    <p:nvSpPr>
                      <p:cNvPr id="29" name="Ovale 28">
                        <a:extLst>
                          <a:ext uri="{FF2B5EF4-FFF2-40B4-BE49-F238E27FC236}">
                            <a16:creationId xmlns:a16="http://schemas.microsoft.com/office/drawing/2014/main" id="{E64D4D1E-0398-DEFE-5C70-16DCDBFD6077}"/>
                          </a:ext>
                        </a:extLst>
                      </p:cNvPr>
                      <p:cNvSpPr/>
                      <p:nvPr/>
                    </p:nvSpPr>
                    <p:spPr>
                      <a:xfrm>
                        <a:off x="4372687" y="2880168"/>
                        <a:ext cx="3319272" cy="3319272"/>
                      </a:xfrm>
                      <a:prstGeom prst="ellipse">
                        <a:avLst/>
                      </a:prstGeom>
                      <a:ln>
                        <a:solidFill>
                          <a:schemeClr val="bg1"/>
                        </a:solidFill>
                      </a:ln>
                      <a:effectLst>
                        <a:innerShdw blurRad="1270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uppo 24">
                      <a:extLst>
                        <a:ext uri="{FF2B5EF4-FFF2-40B4-BE49-F238E27FC236}">
                          <a16:creationId xmlns:a16="http://schemas.microsoft.com/office/drawing/2014/main" id="{C600621F-D0E3-3738-09C9-AFEE14344422}"/>
                        </a:ext>
                      </a:extLst>
                    </p:cNvPr>
                    <p:cNvGrpSpPr/>
                    <p:nvPr/>
                  </p:nvGrpSpPr>
                  <p:grpSpPr>
                    <a:xfrm>
                      <a:off x="1846254" y="3572016"/>
                      <a:ext cx="2668758" cy="1734181"/>
                      <a:chOff x="1846254" y="3572016"/>
                      <a:chExt cx="2668758" cy="1734181"/>
                    </a:xfrm>
                  </p:grpSpPr>
                  <p:sp useBgFill="1">
                    <p:nvSpPr>
                      <p:cNvPr id="26" name="Rettangolo con angoli arrotondati 25">
                        <a:extLst>
                          <a:ext uri="{FF2B5EF4-FFF2-40B4-BE49-F238E27FC236}">
                            <a16:creationId xmlns:a16="http://schemas.microsoft.com/office/drawing/2014/main" id="{60369F57-2DC4-616D-1C84-BFD167633789}"/>
                          </a:ext>
                        </a:extLst>
                      </p:cNvPr>
                      <p:cNvSpPr/>
                      <p:nvPr/>
                    </p:nvSpPr>
                    <p:spPr>
                      <a:xfrm rot="2673456">
                        <a:off x="1846254" y="3572016"/>
                        <a:ext cx="1734181" cy="1734181"/>
                      </a:xfrm>
                      <a:prstGeom prst="roundRect">
                        <a:avLst>
                          <a:gd name="adj" fmla="val 22541"/>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useBgFill="1">
                    <p:nvSpPr>
                      <p:cNvPr id="27" name="Ovale 26">
                        <a:extLst>
                          <a:ext uri="{FF2B5EF4-FFF2-40B4-BE49-F238E27FC236}">
                            <a16:creationId xmlns:a16="http://schemas.microsoft.com/office/drawing/2014/main" id="{56EAAD7F-F1E6-6F82-0A00-ADFB36CB65F7}"/>
                          </a:ext>
                        </a:extLst>
                      </p:cNvPr>
                      <p:cNvSpPr/>
                      <p:nvPr/>
                    </p:nvSpPr>
                    <p:spPr>
                      <a:xfrm>
                        <a:off x="4066816" y="4215010"/>
                        <a:ext cx="448196" cy="448196"/>
                      </a:xfrm>
                      <a:prstGeom prst="ellipse">
                        <a:avLst/>
                      </a:prstGeom>
                      <a:ln>
                        <a:solidFill>
                          <a:schemeClr val="bg1"/>
                        </a:solidFill>
                      </a:ln>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21" name="Gruppo 20">
                    <a:extLst>
                      <a:ext uri="{FF2B5EF4-FFF2-40B4-BE49-F238E27FC236}">
                        <a16:creationId xmlns:a16="http://schemas.microsoft.com/office/drawing/2014/main" id="{BE6D5DC9-1EB2-BA78-BB6D-F7E05DA3590B}"/>
                      </a:ext>
                    </a:extLst>
                  </p:cNvPr>
                  <p:cNvGrpSpPr/>
                  <p:nvPr/>
                </p:nvGrpSpPr>
                <p:grpSpPr>
                  <a:xfrm rot="10800000">
                    <a:off x="8160205" y="4233125"/>
                    <a:ext cx="2668758" cy="1734181"/>
                    <a:chOff x="1846254" y="3572016"/>
                    <a:chExt cx="2668758" cy="1734181"/>
                  </a:xfrm>
                </p:grpSpPr>
                <p:sp useBgFill="1">
                  <p:nvSpPr>
                    <p:cNvPr id="22" name="Rettangolo con angoli arrotondati 21">
                      <a:extLst>
                        <a:ext uri="{FF2B5EF4-FFF2-40B4-BE49-F238E27FC236}">
                          <a16:creationId xmlns:a16="http://schemas.microsoft.com/office/drawing/2014/main" id="{7DE9E24B-55B8-E91C-EFF0-FC4B53F625A8}"/>
                        </a:ext>
                      </a:extLst>
                    </p:cNvPr>
                    <p:cNvSpPr/>
                    <p:nvPr/>
                  </p:nvSpPr>
                  <p:spPr>
                    <a:xfrm rot="2673456">
                      <a:off x="1846254" y="3572016"/>
                      <a:ext cx="1734181" cy="1734181"/>
                    </a:xfrm>
                    <a:prstGeom prst="roundRect">
                      <a:avLst>
                        <a:gd name="adj" fmla="val 22541"/>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useBgFill="1">
                  <p:nvSpPr>
                    <p:cNvPr id="23" name="Ovale 22">
                      <a:extLst>
                        <a:ext uri="{FF2B5EF4-FFF2-40B4-BE49-F238E27FC236}">
                          <a16:creationId xmlns:a16="http://schemas.microsoft.com/office/drawing/2014/main" id="{66745FBA-5FAB-3349-2476-B39FA9F08F51}"/>
                        </a:ext>
                      </a:extLst>
                    </p:cNvPr>
                    <p:cNvSpPr/>
                    <p:nvPr/>
                  </p:nvSpPr>
                  <p:spPr>
                    <a:xfrm>
                      <a:off x="4066816" y="4215010"/>
                      <a:ext cx="448196" cy="448196"/>
                    </a:xfrm>
                    <a:prstGeom prst="ellipse">
                      <a:avLst/>
                    </a:prstGeom>
                    <a:ln>
                      <a:solidFill>
                        <a:schemeClr val="bg1"/>
                      </a:solidFill>
                    </a:ln>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pic>
              <p:nvPicPr>
                <p:cNvPr id="19" name="Elemento grafico 18" descr="Esplosione contorno">
                  <a:extLst>
                    <a:ext uri="{FF2B5EF4-FFF2-40B4-BE49-F238E27FC236}">
                      <a16:creationId xmlns:a16="http://schemas.microsoft.com/office/drawing/2014/main" id="{93D0239A-CE05-BECB-9D84-FA8759DD8E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51271" y="4875725"/>
                  <a:ext cx="1236824" cy="1236824"/>
                </a:xfrm>
                <a:prstGeom prst="rect">
                  <a:avLst/>
                </a:prstGeom>
              </p:spPr>
            </p:pic>
          </p:grpSp>
          <p:grpSp>
            <p:nvGrpSpPr>
              <p:cNvPr id="12" name="Gruppo 11">
                <a:extLst>
                  <a:ext uri="{FF2B5EF4-FFF2-40B4-BE49-F238E27FC236}">
                    <a16:creationId xmlns:a16="http://schemas.microsoft.com/office/drawing/2014/main" id="{B41830DA-043D-A128-B8C6-4A1F0815C6D6}"/>
                  </a:ext>
                </a:extLst>
              </p:cNvPr>
              <p:cNvGrpSpPr/>
              <p:nvPr/>
            </p:nvGrpSpPr>
            <p:grpSpPr>
              <a:xfrm rot="2726789">
                <a:off x="5332330" y="1887488"/>
                <a:ext cx="1542436" cy="1550226"/>
                <a:chOff x="829466" y="3901628"/>
                <a:chExt cx="1542436" cy="1550226"/>
              </a:xfrm>
            </p:grpSpPr>
            <p:sp useBgFill="1">
              <p:nvSpPr>
                <p:cNvPr id="16" name="Rettangolo con angoli arrotondati 15">
                  <a:extLst>
                    <a:ext uri="{FF2B5EF4-FFF2-40B4-BE49-F238E27FC236}">
                      <a16:creationId xmlns:a16="http://schemas.microsoft.com/office/drawing/2014/main" id="{702E6436-08D9-CC6A-0F10-59BB848F52C7}"/>
                    </a:ext>
                  </a:extLst>
                </p:cNvPr>
                <p:cNvSpPr/>
                <p:nvPr/>
              </p:nvSpPr>
              <p:spPr>
                <a:xfrm rot="2673456">
                  <a:off x="829466" y="3901628"/>
                  <a:ext cx="1309577" cy="1309577"/>
                </a:xfrm>
                <a:prstGeom prst="roundRect">
                  <a:avLst>
                    <a:gd name="adj" fmla="val 22541"/>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useBgFill="1">
              <p:nvSpPr>
                <p:cNvPr id="17" name="Ovale 16">
                  <a:extLst>
                    <a:ext uri="{FF2B5EF4-FFF2-40B4-BE49-F238E27FC236}">
                      <a16:creationId xmlns:a16="http://schemas.microsoft.com/office/drawing/2014/main" id="{7CE9F8AD-0B61-5AF8-FD2B-185D30C9D9D5}"/>
                    </a:ext>
                  </a:extLst>
                </p:cNvPr>
                <p:cNvSpPr/>
                <p:nvPr/>
              </p:nvSpPr>
              <p:spPr>
                <a:xfrm>
                  <a:off x="2033444" y="5113396"/>
                  <a:ext cx="338458" cy="338458"/>
                </a:xfrm>
                <a:prstGeom prst="ellipse">
                  <a:avLst/>
                </a:prstGeom>
                <a:ln>
                  <a:solidFill>
                    <a:schemeClr val="bg1"/>
                  </a:solidFill>
                </a:ln>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grpSp>
        <p:nvGrpSpPr>
          <p:cNvPr id="33" name="Gruppo 32">
            <a:extLst>
              <a:ext uri="{FF2B5EF4-FFF2-40B4-BE49-F238E27FC236}">
                <a16:creationId xmlns:a16="http://schemas.microsoft.com/office/drawing/2014/main" id="{D98512F2-142B-5ECE-54F7-41EB70AC750B}"/>
              </a:ext>
            </a:extLst>
          </p:cNvPr>
          <p:cNvGrpSpPr/>
          <p:nvPr/>
        </p:nvGrpSpPr>
        <p:grpSpPr>
          <a:xfrm>
            <a:off x="322475" y="353264"/>
            <a:ext cx="952143" cy="952143"/>
            <a:chOff x="322475" y="353264"/>
            <a:chExt cx="952143" cy="952143"/>
          </a:xfrm>
        </p:grpSpPr>
        <p:sp useBgFill="1">
          <p:nvSpPr>
            <p:cNvPr id="34" name="Ovale 33">
              <a:extLst>
                <a:ext uri="{FF2B5EF4-FFF2-40B4-BE49-F238E27FC236}">
                  <a16:creationId xmlns:a16="http://schemas.microsoft.com/office/drawing/2014/main" id="{8C12C7A2-FAD0-B651-E247-58F24C2652E8}"/>
                </a:ext>
              </a:extLst>
            </p:cNvPr>
            <p:cNvSpPr/>
            <p:nvPr/>
          </p:nvSpPr>
          <p:spPr>
            <a:xfrm rot="10800000">
              <a:off x="322475" y="353264"/>
              <a:ext cx="952143" cy="952143"/>
            </a:xfrm>
            <a:prstGeom prst="ellipse">
              <a:avLst/>
            </a:prstGeom>
            <a:ln>
              <a:solidFill>
                <a:schemeClr val="bg1"/>
              </a:solidFill>
            </a:ln>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Immagine 34">
              <a:hlinkClick r:id="rId9" action="ppaction://hlinksldjump"/>
              <a:extLst>
                <a:ext uri="{FF2B5EF4-FFF2-40B4-BE49-F238E27FC236}">
                  <a16:creationId xmlns:a16="http://schemas.microsoft.com/office/drawing/2014/main" id="{39BEA45F-6528-E099-410C-E04B6987D0B7}"/>
                </a:ext>
              </a:extLst>
            </p:cNvPr>
            <p:cNvPicPr>
              <a:picLocks noChangeAspect="1"/>
            </p:cNvPicPr>
            <p:nvPr/>
          </p:nvPicPr>
          <p:blipFill>
            <a:blip r:embed="rId10"/>
            <a:stretch>
              <a:fillRect/>
            </a:stretch>
          </p:blipFill>
          <p:spPr>
            <a:xfrm rot="10800000">
              <a:off x="358278" y="389067"/>
              <a:ext cx="880536" cy="880536"/>
            </a:xfrm>
            <a:prstGeom prst="rect">
              <a:avLst/>
            </a:prstGeom>
          </p:spPr>
        </p:pic>
      </p:grpSp>
      <p:sp useBgFill="1">
        <p:nvSpPr>
          <p:cNvPr id="36" name="Rettangolo con angoli arrotondati 35">
            <a:hlinkHover r:id="rId11" action="ppaction://hlinksldjump"/>
            <a:extLst>
              <a:ext uri="{FF2B5EF4-FFF2-40B4-BE49-F238E27FC236}">
                <a16:creationId xmlns:a16="http://schemas.microsoft.com/office/drawing/2014/main" id="{0335D5FF-B576-E55D-2169-C7C361AA0905}"/>
              </a:ext>
            </a:extLst>
          </p:cNvPr>
          <p:cNvSpPr/>
          <p:nvPr/>
        </p:nvSpPr>
        <p:spPr>
          <a:xfrm rot="5400000">
            <a:off x="-5230741"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sp useBgFill="1">
        <p:nvSpPr>
          <p:cNvPr id="37" name="Rettangolo con angoli arrotondati 36">
            <a:extLst>
              <a:ext uri="{FF2B5EF4-FFF2-40B4-BE49-F238E27FC236}">
                <a16:creationId xmlns:a16="http://schemas.microsoft.com/office/drawing/2014/main" id="{F9A25A5B-A358-7BCD-B936-2E54B1D1ACA2}"/>
              </a:ext>
            </a:extLst>
          </p:cNvPr>
          <p:cNvSpPr/>
          <p:nvPr/>
        </p:nvSpPr>
        <p:spPr>
          <a:xfrm rot="5400000">
            <a:off x="4836000" y="8689648"/>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useBgFill="1">
        <p:nvSpPr>
          <p:cNvPr id="38" name="Rettangolo con angoli arrotondati 37">
            <a:extLst>
              <a:ext uri="{FF2B5EF4-FFF2-40B4-BE49-F238E27FC236}">
                <a16:creationId xmlns:a16="http://schemas.microsoft.com/office/drawing/2014/main" id="{9AF5A0D9-0A10-EBBC-EE59-9381AD2615C5}"/>
              </a:ext>
            </a:extLst>
          </p:cNvPr>
          <p:cNvSpPr/>
          <p:nvPr/>
        </p:nvSpPr>
        <p:spPr>
          <a:xfrm rot="5400000">
            <a:off x="14769586"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39" name="Elemento grafico 38" descr="Soldi volanti contorno">
            <a:extLst>
              <a:ext uri="{FF2B5EF4-FFF2-40B4-BE49-F238E27FC236}">
                <a16:creationId xmlns:a16="http://schemas.microsoft.com/office/drawing/2014/main" id="{32B60C5E-ED4E-FCA6-726D-D684316EBA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36797" y="8990537"/>
            <a:ext cx="1718403" cy="1718403"/>
          </a:xfrm>
          <a:prstGeom prst="rect">
            <a:avLst/>
          </a:prstGeom>
        </p:spPr>
      </p:pic>
      <p:pic>
        <p:nvPicPr>
          <p:cNvPr id="40" name="Elemento grafico 39" descr="Energia rinnovabile contorno">
            <a:extLst>
              <a:ext uri="{FF2B5EF4-FFF2-40B4-BE49-F238E27FC236}">
                <a16:creationId xmlns:a16="http://schemas.microsoft.com/office/drawing/2014/main" id="{8587167B-CCC1-0D07-226A-DD56CF68A4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173009" y="2423950"/>
            <a:ext cx="1769137" cy="1769137"/>
          </a:xfrm>
          <a:prstGeom prst="rect">
            <a:avLst/>
          </a:prstGeom>
        </p:spPr>
      </p:pic>
      <p:pic>
        <p:nvPicPr>
          <p:cNvPr id="41" name="Elemento grafico 40" descr="Esplosione contorno">
            <a:extLst>
              <a:ext uri="{FF2B5EF4-FFF2-40B4-BE49-F238E27FC236}">
                <a16:creationId xmlns:a16="http://schemas.microsoft.com/office/drawing/2014/main" id="{621D6801-B948-BA88-B001-7D38F2C272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9341" y="2298176"/>
            <a:ext cx="1717200" cy="1717200"/>
          </a:xfrm>
          <a:prstGeom prst="rect">
            <a:avLst/>
          </a:prstGeom>
        </p:spPr>
      </p:pic>
      <p:pic>
        <p:nvPicPr>
          <p:cNvPr id="44" name="Immagine 43" descr="Immagine che contiene schizzo, bianco, bianco e nero, illustrazione&#10;&#10;Descrizione generata automaticamente">
            <a:extLst>
              <a:ext uri="{FF2B5EF4-FFF2-40B4-BE49-F238E27FC236}">
                <a16:creationId xmlns:a16="http://schemas.microsoft.com/office/drawing/2014/main" id="{A1BB0960-CD97-A219-CDC4-7E908EB05E5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52259" y="4820863"/>
            <a:ext cx="795991" cy="795991"/>
          </a:xfrm>
          <a:prstGeom prst="rect">
            <a:avLst/>
          </a:prstGeom>
        </p:spPr>
      </p:pic>
      <mc:AlternateContent xmlns:mc="http://schemas.openxmlformats.org/markup-compatibility/2006" xmlns:psez="http://schemas.microsoft.com/office/powerpoint/2016/sectionzoom">
        <mc:Choice Requires="psez">
          <p:graphicFrame>
            <p:nvGraphicFramePr>
              <p:cNvPr id="42" name="Anteprima della sezione 41">
                <a:extLst>
                  <a:ext uri="{FF2B5EF4-FFF2-40B4-BE49-F238E27FC236}">
                    <a16:creationId xmlns:a16="http://schemas.microsoft.com/office/drawing/2014/main" id="{FBE8231C-CC4F-9AD3-6E75-96EF2C04177D}"/>
                  </a:ext>
                </a:extLst>
              </p:cNvPr>
              <p:cNvGraphicFramePr>
                <a:graphicFrameLocks noChangeAspect="1"/>
              </p:cNvGraphicFramePr>
              <p:nvPr>
                <p:extLst>
                  <p:ext uri="{D42A27DB-BD31-4B8C-83A1-F6EECF244321}">
                    <p14:modId xmlns:p14="http://schemas.microsoft.com/office/powerpoint/2010/main" val="1828986330"/>
                  </p:ext>
                </p:extLst>
              </p:nvPr>
            </p:nvGraphicFramePr>
            <p:xfrm>
              <a:off x="2285759" y="4667715"/>
              <a:ext cx="1827976" cy="1029144"/>
            </p:xfrm>
            <a:graphic>
              <a:graphicData uri="http://schemas.microsoft.com/office/powerpoint/2016/sectionzoom">
                <psez:sectionZm>
                  <psez:sectionZmObj sectionId="{D958BA17-7956-438F-845A-9A7F5625E934}">
                    <psez:zmPr id="{CCD340D9-D8B6-4680-9378-0588EE772E5F}" imageType="cover" transitionDur="1000">
                      <p166:blipFill xmlns:p166="http://schemas.microsoft.com/office/powerpoint/2016/6/main">
                        <a:blip r:embed="rId17">
                          <a:extLst>
                            <a:ext uri="{28A0092B-C50C-407E-A947-70E740481C1C}">
                              <a14:useLocalDpi xmlns:a14="http://schemas.microsoft.com/office/drawing/2010/main" val="0"/>
                            </a:ext>
                          </a:extLst>
                        </a:blip>
                        <a:stretch>
                          <a:fillRect/>
                        </a:stretch>
                      </p166:blipFill>
                      <p166:spPr xmlns:p166="http://schemas.microsoft.com/office/powerpoint/2016/6/main">
                        <a:xfrm>
                          <a:off x="0" y="0"/>
                          <a:ext cx="1827976" cy="1029144"/>
                        </a:xfrm>
                        <a:prstGeom prst="rect">
                          <a:avLst/>
                        </a:prstGeom>
                        <a:ln w="3175">
                          <a:noFill/>
                        </a:ln>
                      </p166:spPr>
                    </psez:zmPr>
                  </psez:sectionZmObj>
                </psez:sectionZm>
              </a:graphicData>
            </a:graphic>
          </p:graphicFrame>
        </mc:Choice>
        <mc:Fallback xmlns="">
          <p:pic>
            <p:nvPicPr>
              <p:cNvPr id="42" name="Anteprima della sezione 41">
                <a:hlinkClick r:id="rId18" action="ppaction://hlinksldjump"/>
                <a:extLst>
                  <a:ext uri="{FF2B5EF4-FFF2-40B4-BE49-F238E27FC236}">
                    <a16:creationId xmlns:a16="http://schemas.microsoft.com/office/drawing/2014/main" id="{FBE8231C-CC4F-9AD3-6E75-96EF2C04177D}"/>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2285759" y="4667715"/>
                <a:ext cx="1827976" cy="1029144"/>
              </a:xfrm>
              <a:prstGeom prst="rect">
                <a:avLst/>
              </a:prstGeom>
              <a:ln w="3175">
                <a:noFill/>
              </a:ln>
            </p:spPr>
          </p:pic>
        </mc:Fallback>
      </mc:AlternateContent>
      <p:pic>
        <p:nvPicPr>
          <p:cNvPr id="48" name="Elemento grafico 47" descr="Saluto con riempimento a tinta unita">
            <a:extLst>
              <a:ext uri="{FF2B5EF4-FFF2-40B4-BE49-F238E27FC236}">
                <a16:creationId xmlns:a16="http://schemas.microsoft.com/office/drawing/2014/main" id="{EC6B4BBB-F31B-BAEA-86DA-DB35B073DF1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90701" y="1920514"/>
            <a:ext cx="1006871" cy="1006871"/>
          </a:xfrm>
          <a:prstGeom prst="rect">
            <a:avLst/>
          </a:prstGeom>
        </p:spPr>
      </p:pic>
      <mc:AlternateContent xmlns:mc="http://schemas.openxmlformats.org/markup-compatibility/2006" xmlns:psez="http://schemas.microsoft.com/office/powerpoint/2016/sectionzoom">
        <mc:Choice Requires="psez">
          <p:graphicFrame>
            <p:nvGraphicFramePr>
              <p:cNvPr id="46" name="Anteprima della sezione 45">
                <a:extLst>
                  <a:ext uri="{FF2B5EF4-FFF2-40B4-BE49-F238E27FC236}">
                    <a16:creationId xmlns:a16="http://schemas.microsoft.com/office/drawing/2014/main" id="{05FAF4E0-32CC-43EC-B88C-3B83900B2804}"/>
                  </a:ext>
                </a:extLst>
              </p:cNvPr>
              <p:cNvGraphicFramePr>
                <a:graphicFrameLocks noChangeAspect="1"/>
              </p:cNvGraphicFramePr>
              <p:nvPr>
                <p:extLst>
                  <p:ext uri="{D42A27DB-BD31-4B8C-83A1-F6EECF244321}">
                    <p14:modId xmlns:p14="http://schemas.microsoft.com/office/powerpoint/2010/main" val="2827673786"/>
                  </p:ext>
                </p:extLst>
              </p:nvPr>
            </p:nvGraphicFramePr>
            <p:xfrm>
              <a:off x="5168971" y="1974351"/>
              <a:ext cx="1850333" cy="1041731"/>
            </p:xfrm>
            <a:graphic>
              <a:graphicData uri="http://schemas.microsoft.com/office/powerpoint/2016/sectionzoom">
                <psez:sectionZm>
                  <psez:sectionZmObj sectionId="{B5B356DF-570B-40DB-AA09-AF00134295A3}">
                    <psez:zmPr id="{19C2DE92-1F03-4DF8-99DC-E602784B8CD3}" imageType="cover" transitionDur="100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1850333" cy="1041731"/>
                        </a:xfrm>
                        <a:prstGeom prst="rect">
                          <a:avLst/>
                        </a:prstGeom>
                        <a:ln w="3175">
                          <a:noFill/>
                        </a:ln>
                      </p166:spPr>
                    </psez:zmPr>
                  </psez:sectionZmObj>
                </psez:sectionZm>
              </a:graphicData>
            </a:graphic>
          </p:graphicFrame>
        </mc:Choice>
        <mc:Fallback xmlns="">
          <p:pic>
            <p:nvPicPr>
              <p:cNvPr id="46" name="Anteprima della sezione 45">
                <a:hlinkClick r:id="rId22" action="ppaction://hlinksldjump"/>
                <a:extLst>
                  <a:ext uri="{FF2B5EF4-FFF2-40B4-BE49-F238E27FC236}">
                    <a16:creationId xmlns:a16="http://schemas.microsoft.com/office/drawing/2014/main" id="{05FAF4E0-32CC-43EC-B88C-3B83900B2804}"/>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5168971" y="1974351"/>
                <a:ext cx="1850333" cy="1041731"/>
              </a:xfrm>
              <a:prstGeom prst="rect">
                <a:avLst/>
              </a:prstGeom>
              <a:ln w="3175">
                <a:noFill/>
              </a:ln>
            </p:spPr>
          </p:pic>
        </mc:Fallback>
      </mc:AlternateContent>
      <p:pic>
        <p:nvPicPr>
          <p:cNvPr id="52" name="Immagine 51">
            <a:extLst>
              <a:ext uri="{FF2B5EF4-FFF2-40B4-BE49-F238E27FC236}">
                <a16:creationId xmlns:a16="http://schemas.microsoft.com/office/drawing/2014/main" id="{441D7DD4-4754-EF84-BFD6-67DA80065D55}"/>
              </a:ext>
            </a:extLst>
          </p:cNvPr>
          <p:cNvPicPr>
            <a:picLocks noChangeAspect="1"/>
          </p:cNvPicPr>
          <p:nvPr/>
        </p:nvPicPr>
        <p:blipFill>
          <a:blip r:embed="rId23"/>
          <a:stretch>
            <a:fillRect/>
          </a:stretch>
        </p:blipFill>
        <p:spPr>
          <a:xfrm>
            <a:off x="8564437" y="4687824"/>
            <a:ext cx="952500" cy="952500"/>
          </a:xfrm>
          <a:prstGeom prst="rect">
            <a:avLst/>
          </a:prstGeom>
        </p:spPr>
      </p:pic>
      <mc:AlternateContent xmlns:mc="http://schemas.openxmlformats.org/markup-compatibility/2006" xmlns:psez="http://schemas.microsoft.com/office/powerpoint/2016/sectionzoom">
        <mc:Choice Requires="psez">
          <p:graphicFrame>
            <p:nvGraphicFramePr>
              <p:cNvPr id="50" name="Anteprima della sezione 49">
                <a:extLst>
                  <a:ext uri="{FF2B5EF4-FFF2-40B4-BE49-F238E27FC236}">
                    <a16:creationId xmlns:a16="http://schemas.microsoft.com/office/drawing/2014/main" id="{80379CDD-2C3B-2878-6B34-AAFA44462899}"/>
                  </a:ext>
                </a:extLst>
              </p:cNvPr>
              <p:cNvGraphicFramePr>
                <a:graphicFrameLocks noChangeAspect="1"/>
              </p:cNvGraphicFramePr>
              <p:nvPr>
                <p:extLst>
                  <p:ext uri="{D42A27DB-BD31-4B8C-83A1-F6EECF244321}">
                    <p14:modId xmlns:p14="http://schemas.microsoft.com/office/powerpoint/2010/main" val="970187154"/>
                  </p:ext>
                </p:extLst>
              </p:nvPr>
            </p:nvGraphicFramePr>
            <p:xfrm>
              <a:off x="8153433" y="4682171"/>
              <a:ext cx="1776621" cy="1000231"/>
            </p:xfrm>
            <a:graphic>
              <a:graphicData uri="http://schemas.microsoft.com/office/powerpoint/2016/sectionzoom">
                <psez:sectionZm>
                  <psez:sectionZmObj sectionId="{54E1D272-8E19-4BB7-B50B-D97A67FD6109}">
                    <psez:zmPr id="{7BAF499E-694B-4451-AE9C-92E3EDF729A6}" imageType="cover" transitionDur="100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1776621" cy="1000231"/>
                        </a:xfrm>
                        <a:prstGeom prst="rect">
                          <a:avLst/>
                        </a:prstGeom>
                        <a:ln w="3175">
                          <a:noFill/>
                        </a:ln>
                      </p166:spPr>
                    </psez:zmPr>
                  </psez:sectionZmObj>
                </psez:sectionZm>
              </a:graphicData>
            </a:graphic>
          </p:graphicFrame>
        </mc:Choice>
        <mc:Fallback xmlns="">
          <p:pic>
            <p:nvPicPr>
              <p:cNvPr id="50" name="Anteprima della sezione 49">
                <a:hlinkClick r:id="rId24" action="ppaction://hlinksldjump"/>
                <a:extLst>
                  <a:ext uri="{FF2B5EF4-FFF2-40B4-BE49-F238E27FC236}">
                    <a16:creationId xmlns:a16="http://schemas.microsoft.com/office/drawing/2014/main" id="{80379CDD-2C3B-2878-6B34-AAFA44462899}"/>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8153433" y="4682171"/>
                <a:ext cx="1776621" cy="1000231"/>
              </a:xfrm>
              <a:prstGeom prst="rect">
                <a:avLst/>
              </a:prstGeom>
              <a:ln w="3175">
                <a:noFill/>
              </a:ln>
            </p:spPr>
          </p:pic>
        </mc:Fallback>
      </mc:AlternateContent>
    </p:spTree>
    <p:extLst>
      <p:ext uri="{BB962C8B-B14F-4D97-AF65-F5344CB8AC3E}">
        <p14:creationId xmlns:p14="http://schemas.microsoft.com/office/powerpoint/2010/main" val="161251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7" name="CasellaDiTesto 6">
            <a:extLst>
              <a:ext uri="{FF2B5EF4-FFF2-40B4-BE49-F238E27FC236}">
                <a16:creationId xmlns:a16="http://schemas.microsoft.com/office/drawing/2014/main" id="{25F20A5D-8DAB-5086-4A15-0A2539C03D83}"/>
              </a:ext>
            </a:extLst>
          </p:cNvPr>
          <p:cNvSpPr txBox="1"/>
          <p:nvPr/>
        </p:nvSpPr>
        <p:spPr>
          <a:xfrm>
            <a:off x="374756" y="2284527"/>
            <a:ext cx="5610894" cy="3482400"/>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Chernobyl era una centrale pensata per produrre energia a fini civili e plutonio a fini militari. All’interno del reattore si genera naturalmente il plutonio 239, utile per costruire bombe, ma con il passare del tempo, a causa degli assorbimenti neutronici, diventa plutonio 240 che è inadatto a scopi militari perché tende ad andare incontro a fissione spontanea. Questo non provoca problemi in un reattore, dato che è a ciclo continuo, ma in un ordigno potrebbe causare una </a:t>
            </a:r>
            <a:r>
              <a:rPr lang="it-IT" sz="1800" dirty="0" err="1">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pre</a:t>
            </a:r>
            <a:r>
              <a:rPr lang="it-IT" dirty="0">
                <a:solidFill>
                  <a:schemeClr val="bg1"/>
                </a:solidFill>
                <a:latin typeface="Montserrat Medium" panose="00000600000000000000" pitchFamily="2" charset="0"/>
                <a:ea typeface="Calibri" panose="020F0502020204030204" pitchFamily="34" charset="0"/>
                <a:cs typeface="Times New Roman" panose="02020603050405020304" pitchFamily="18" charset="0"/>
              </a:rPr>
              <a:t>-</a:t>
            </a: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detonazione.</a:t>
            </a:r>
            <a:endParaRPr lang="it-IT" dirty="0">
              <a:solidFill>
                <a:schemeClr val="bg1"/>
              </a:solidFill>
              <a:latin typeface="Montserrat Medium" panose="00000600000000000000" pitchFamily="2" charset="0"/>
            </a:endParaRPr>
          </a:p>
        </p:txBody>
      </p:sp>
      <p:sp useBgFill="1">
        <p:nvSpPr>
          <p:cNvPr id="9" name="CasellaDiTesto 8">
            <a:extLst>
              <a:ext uri="{FF2B5EF4-FFF2-40B4-BE49-F238E27FC236}">
                <a16:creationId xmlns:a16="http://schemas.microsoft.com/office/drawing/2014/main" id="{DC9CA58C-379C-4819-B809-3FB3BFD1770F}"/>
              </a:ext>
            </a:extLst>
          </p:cNvPr>
          <p:cNvSpPr txBox="1"/>
          <p:nvPr/>
        </p:nvSpPr>
        <p:spPr>
          <a:xfrm>
            <a:off x="2228850" y="455832"/>
            <a:ext cx="7734300" cy="865584"/>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r"/>
            <a:r>
              <a:rPr lang="it-IT" sz="4000" dirty="0">
                <a:solidFill>
                  <a:schemeClr val="bg1"/>
                </a:solidFill>
                <a:latin typeface="Montserrat ExtraBold" panose="00000900000000000000" pitchFamily="2" charset="0"/>
              </a:rPr>
              <a:t>UNA CENTRALE BIVALENTE  </a:t>
            </a:r>
          </a:p>
        </p:txBody>
      </p:sp>
      <p:grpSp>
        <p:nvGrpSpPr>
          <p:cNvPr id="15" name="Gruppo 14">
            <a:extLst>
              <a:ext uri="{FF2B5EF4-FFF2-40B4-BE49-F238E27FC236}">
                <a16:creationId xmlns:a16="http://schemas.microsoft.com/office/drawing/2014/main" id="{1D3F90C0-0622-1782-7384-271AD10BE187}"/>
              </a:ext>
            </a:extLst>
          </p:cNvPr>
          <p:cNvGrpSpPr/>
          <p:nvPr/>
        </p:nvGrpSpPr>
        <p:grpSpPr>
          <a:xfrm>
            <a:off x="6206351" y="2096178"/>
            <a:ext cx="5633224" cy="3939874"/>
            <a:chOff x="6301601" y="2676525"/>
            <a:chExt cx="5633224" cy="3939874"/>
          </a:xfrm>
        </p:grpSpPr>
        <p:sp useBgFill="1">
          <p:nvSpPr>
            <p:cNvPr id="13" name="Rettangolo con angoli arrotondati 12">
              <a:extLst>
                <a:ext uri="{FF2B5EF4-FFF2-40B4-BE49-F238E27FC236}">
                  <a16:creationId xmlns:a16="http://schemas.microsoft.com/office/drawing/2014/main" id="{EF60204C-B829-ED7E-BBEE-B1F146CC46F8}"/>
                </a:ext>
              </a:extLst>
            </p:cNvPr>
            <p:cNvSpPr/>
            <p:nvPr/>
          </p:nvSpPr>
          <p:spPr>
            <a:xfrm>
              <a:off x="6301601" y="2676525"/>
              <a:ext cx="5633224" cy="3939874"/>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1" name="Immagine 10">
              <a:extLst>
                <a:ext uri="{FF2B5EF4-FFF2-40B4-BE49-F238E27FC236}">
                  <a16:creationId xmlns:a16="http://schemas.microsoft.com/office/drawing/2014/main" id="{CFB50C19-37DB-5BCF-E195-F12B30A8019E}"/>
                </a:ext>
              </a:extLst>
            </p:cNvPr>
            <p:cNvPicPr>
              <a:picLocks noChangeAspect="1"/>
            </p:cNvPicPr>
            <p:nvPr/>
          </p:nvPicPr>
          <p:blipFill>
            <a:blip r:embed="rId3"/>
            <a:stretch>
              <a:fillRect/>
            </a:stretch>
          </p:blipFill>
          <p:spPr>
            <a:xfrm>
              <a:off x="6569980" y="2945651"/>
              <a:ext cx="5096467" cy="3401623"/>
            </a:xfrm>
            <a:prstGeom prst="rect">
              <a:avLst/>
            </a:prstGeom>
          </p:spPr>
        </p:pic>
      </p:grpSp>
    </p:spTree>
    <p:extLst>
      <p:ext uri="{BB962C8B-B14F-4D97-AF65-F5344CB8AC3E}">
        <p14:creationId xmlns:p14="http://schemas.microsoft.com/office/powerpoint/2010/main" val="191725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 name="CasellaDiTesto 2">
            <a:extLst>
              <a:ext uri="{FF2B5EF4-FFF2-40B4-BE49-F238E27FC236}">
                <a16:creationId xmlns:a16="http://schemas.microsoft.com/office/drawing/2014/main" id="{5057B5FF-8FC6-37E6-677F-943A1821C231}"/>
              </a:ext>
            </a:extLst>
          </p:cNvPr>
          <p:cNvSpPr txBox="1"/>
          <p:nvPr/>
        </p:nvSpPr>
        <p:spPr>
          <a:xfrm>
            <a:off x="703169" y="2428875"/>
            <a:ext cx="4997213" cy="3482400"/>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Per evitare l’accumulo di plutonio 240 le barre di uranio venivano sostituite ogni pochi giorni, a fronte dei soliti diciotto mesi, e il fatto che la gru per svolgere questa operazione dovesse essere sempre montata ha portato alla scelta di lasciare il tetto dell’edificio di contenimento sempre aperto. In oltre il personale della centrale era tutto tranne che qualificato, basti pensare che il direttore, </a:t>
            </a:r>
            <a:r>
              <a:rPr lang="it-IT" sz="1800" dirty="0" err="1">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Brjuchanov</a:t>
            </a: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 era un ingegnere elettrico e non nucleare.</a:t>
            </a:r>
            <a:endParaRPr lang="it-IT" dirty="0">
              <a:solidFill>
                <a:schemeClr val="bg1"/>
              </a:solidFill>
            </a:endParaRPr>
          </a:p>
        </p:txBody>
      </p:sp>
      <p:grpSp>
        <p:nvGrpSpPr>
          <p:cNvPr id="8" name="Gruppo 7">
            <a:extLst>
              <a:ext uri="{FF2B5EF4-FFF2-40B4-BE49-F238E27FC236}">
                <a16:creationId xmlns:a16="http://schemas.microsoft.com/office/drawing/2014/main" id="{A1DE37F9-6D1B-2D61-0610-DAB132C9607B}"/>
              </a:ext>
            </a:extLst>
          </p:cNvPr>
          <p:cNvGrpSpPr/>
          <p:nvPr/>
        </p:nvGrpSpPr>
        <p:grpSpPr>
          <a:xfrm>
            <a:off x="6203590" y="2507962"/>
            <a:ext cx="5633224" cy="3324226"/>
            <a:chOff x="6206351" y="2428875"/>
            <a:chExt cx="5633224" cy="3324226"/>
          </a:xfrm>
        </p:grpSpPr>
        <p:sp useBgFill="1">
          <p:nvSpPr>
            <p:cNvPr id="6" name="Rettangolo con angoli arrotondati 5">
              <a:extLst>
                <a:ext uri="{FF2B5EF4-FFF2-40B4-BE49-F238E27FC236}">
                  <a16:creationId xmlns:a16="http://schemas.microsoft.com/office/drawing/2014/main" id="{36089D64-A149-1389-97A7-B8D4B5EB6672}"/>
                </a:ext>
              </a:extLst>
            </p:cNvPr>
            <p:cNvSpPr/>
            <p:nvPr/>
          </p:nvSpPr>
          <p:spPr>
            <a:xfrm>
              <a:off x="6206351" y="2428875"/>
              <a:ext cx="5633224" cy="3324226"/>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054" name="Picture 6" descr="Chernobyl &quot;samovar&quot;: la tragedia del millennio">
              <a:extLst>
                <a:ext uri="{FF2B5EF4-FFF2-40B4-BE49-F238E27FC236}">
                  <a16:creationId xmlns:a16="http://schemas.microsoft.com/office/drawing/2014/main" id="{79AD8802-2FF2-CA8C-6006-279D0B803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743" y="2624554"/>
              <a:ext cx="5138751" cy="2887325"/>
            </a:xfrm>
            <a:prstGeom prst="rect">
              <a:avLst/>
            </a:prstGeom>
            <a:noFill/>
            <a:extLst>
              <a:ext uri="{909E8E84-426E-40DD-AFC4-6F175D3DCCD1}">
                <a14:hiddenFill xmlns:a14="http://schemas.microsoft.com/office/drawing/2010/main">
                  <a:solidFill>
                    <a:srgbClr val="FFFFFF"/>
                  </a:solidFill>
                </a14:hiddenFill>
              </a:ext>
            </a:extLst>
          </p:spPr>
        </p:pic>
      </p:grpSp>
      <p:sp useBgFill="1">
        <p:nvSpPr>
          <p:cNvPr id="9" name="CasellaDiTesto 8">
            <a:extLst>
              <a:ext uri="{FF2B5EF4-FFF2-40B4-BE49-F238E27FC236}">
                <a16:creationId xmlns:a16="http://schemas.microsoft.com/office/drawing/2014/main" id="{03F7873C-833C-6B94-5651-840DF75BF014}"/>
              </a:ext>
            </a:extLst>
          </p:cNvPr>
          <p:cNvSpPr txBox="1"/>
          <p:nvPr/>
        </p:nvSpPr>
        <p:spPr>
          <a:xfrm>
            <a:off x="2071688" y="455832"/>
            <a:ext cx="8048625" cy="865584"/>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r"/>
            <a:r>
              <a:rPr lang="it-IT" sz="4000" dirty="0">
                <a:solidFill>
                  <a:schemeClr val="bg1"/>
                </a:solidFill>
                <a:latin typeface="Montserrat ExtraBold" panose="00000900000000000000" pitchFamily="2" charset="0"/>
              </a:rPr>
              <a:t>IL DIRETTORE ELETRICISTA    </a:t>
            </a:r>
          </a:p>
        </p:txBody>
      </p:sp>
    </p:spTree>
    <p:extLst>
      <p:ext uri="{BB962C8B-B14F-4D97-AF65-F5344CB8AC3E}">
        <p14:creationId xmlns:p14="http://schemas.microsoft.com/office/powerpoint/2010/main" val="97439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DE229F44-D36C-7126-42D8-AA5DAE3180CA}"/>
              </a:ext>
            </a:extLst>
          </p:cNvPr>
          <p:cNvSpPr txBox="1"/>
          <p:nvPr/>
        </p:nvSpPr>
        <p:spPr>
          <a:xfrm>
            <a:off x="427956" y="1933217"/>
            <a:ext cx="4725069" cy="461182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I reattori utilizzati a Chernobyl erano dei reattori moderati a grafite, il ruolo del moderatore è appunto quello di rallentare i neutroni liberi. In questa tipologia di reattori le barre d’uranio sono a diretto contatto con l’acqua di raffreddamento e quindi un aumento della temperatura porta a un diretto aumento delle reazioni nel nocciolo. Quando la temperature sale infatti si formano sacche di vapore, che modera meno rispetto all’acqua liquida, provando un aumento della potenza. Questa caratteristica prende il nome di “coefficiente di vuoto positivo” ed è un fattore di rischio.</a:t>
            </a:r>
            <a:endParaRPr lang="it-IT" dirty="0">
              <a:solidFill>
                <a:schemeClr val="bg1"/>
              </a:solidFill>
            </a:endParaRPr>
          </a:p>
        </p:txBody>
      </p:sp>
      <p:sp useBgFill="1">
        <p:nvSpPr>
          <p:cNvPr id="4" name="CasellaDiTesto 3">
            <a:extLst>
              <a:ext uri="{FF2B5EF4-FFF2-40B4-BE49-F238E27FC236}">
                <a16:creationId xmlns:a16="http://schemas.microsoft.com/office/drawing/2014/main" id="{7BC902C3-82DA-3812-F2D8-E35F95F01D1F}"/>
              </a:ext>
            </a:extLst>
          </p:cNvPr>
          <p:cNvSpPr txBox="1"/>
          <p:nvPr/>
        </p:nvSpPr>
        <p:spPr>
          <a:xfrm>
            <a:off x="-410377" y="455832"/>
            <a:ext cx="8630452" cy="865584"/>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r"/>
            <a:r>
              <a:rPr lang="it-IT" sz="4000" dirty="0">
                <a:solidFill>
                  <a:schemeClr val="bg1"/>
                </a:solidFill>
                <a:latin typeface="Montserrat ExtraBold" panose="00000900000000000000" pitchFamily="2" charset="0"/>
              </a:rPr>
              <a:t>IL REATTORE DI CHERNOBYL</a:t>
            </a:r>
          </a:p>
        </p:txBody>
      </p:sp>
      <p:grpSp>
        <p:nvGrpSpPr>
          <p:cNvPr id="12" name="Gruppo 11">
            <a:extLst>
              <a:ext uri="{FF2B5EF4-FFF2-40B4-BE49-F238E27FC236}">
                <a16:creationId xmlns:a16="http://schemas.microsoft.com/office/drawing/2014/main" id="{271F20DB-749D-9929-9B9F-EE6D99823FD7}"/>
              </a:ext>
            </a:extLst>
          </p:cNvPr>
          <p:cNvGrpSpPr/>
          <p:nvPr/>
        </p:nvGrpSpPr>
        <p:grpSpPr>
          <a:xfrm>
            <a:off x="5786966" y="2332686"/>
            <a:ext cx="5977078" cy="3527138"/>
            <a:chOff x="5859736" y="2305050"/>
            <a:chExt cx="5977078" cy="3527138"/>
          </a:xfrm>
        </p:grpSpPr>
        <p:sp useBgFill="1">
          <p:nvSpPr>
            <p:cNvPr id="10" name="Rettangolo con angoli arrotondati 9">
              <a:extLst>
                <a:ext uri="{FF2B5EF4-FFF2-40B4-BE49-F238E27FC236}">
                  <a16:creationId xmlns:a16="http://schemas.microsoft.com/office/drawing/2014/main" id="{2DC0FD8B-B72A-B923-48EA-FE96AE1CD0A7}"/>
                </a:ext>
              </a:extLst>
            </p:cNvPr>
            <p:cNvSpPr/>
            <p:nvPr/>
          </p:nvSpPr>
          <p:spPr>
            <a:xfrm>
              <a:off x="5859736" y="2305050"/>
              <a:ext cx="5977078" cy="3527138"/>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mc:AlternateContent xmlns:mc="http://schemas.openxmlformats.org/markup-compatibility/2006" xmlns:pslz="http://schemas.microsoft.com/office/powerpoint/2016/slidezoom">
          <mc:Choice Requires="pslz">
            <p:graphicFrame>
              <p:nvGraphicFramePr>
                <p:cNvPr id="8" name="Anteprima della diapositiva 7">
                  <a:extLst>
                    <a:ext uri="{FF2B5EF4-FFF2-40B4-BE49-F238E27FC236}">
                      <a16:creationId xmlns:a16="http://schemas.microsoft.com/office/drawing/2014/main" id="{D26C0A34-EC5D-72B0-5D00-B8936F10F388}"/>
                    </a:ext>
                  </a:extLst>
                </p:cNvPr>
                <p:cNvGraphicFramePr>
                  <a:graphicFrameLocks noChangeAspect="1"/>
                </p:cNvGraphicFramePr>
                <p:nvPr>
                  <p:extLst>
                    <p:ext uri="{D42A27DB-BD31-4B8C-83A1-F6EECF244321}">
                      <p14:modId xmlns:p14="http://schemas.microsoft.com/office/powerpoint/2010/main" val="1047323335"/>
                    </p:ext>
                  </p:extLst>
                </p:nvPr>
              </p:nvGraphicFramePr>
              <p:xfrm>
                <a:off x="6045809" y="2492232"/>
                <a:ext cx="5604933" cy="3152775"/>
              </p:xfrm>
              <a:graphic>
                <a:graphicData uri="http://schemas.microsoft.com/office/powerpoint/2016/slidezoom">
                  <pslz:sldZm>
                    <pslz:sldZmObj sldId="318" cId="2750713344">
                      <pslz:zmPr id="{92A38D46-A74A-477E-8C21-A0D3227A03E2}" transitionDur="1000">
                        <p166:blipFill xmlns:p166="http://schemas.microsoft.com/office/powerpoint/2016/6/main">
                          <a:blip r:embed="rId3"/>
                          <a:stretch>
                            <a:fillRect/>
                          </a:stretch>
                        </p166:blipFill>
                        <p166:spPr xmlns:p166="http://schemas.microsoft.com/office/powerpoint/2016/6/main">
                          <a:xfrm>
                            <a:off x="0" y="0"/>
                            <a:ext cx="5604933" cy="3152775"/>
                          </a:xfrm>
                          <a:prstGeom prst="roundRect">
                            <a:avLst>
                              <a:gd name="adj" fmla="val 8594"/>
                            </a:avLst>
                          </a:prstGeom>
                          <a:solidFill>
                            <a:srgbClr val="FFFFFF">
                              <a:shade val="85000"/>
                            </a:srgbClr>
                          </a:solidFill>
                          <a:ln>
                            <a:noFill/>
                          </a:ln>
                          <a:effectLst/>
                        </p166:spPr>
                      </pslz:zmPr>
                    </pslz:sldZmObj>
                  </pslz:sldZm>
                </a:graphicData>
              </a:graphic>
            </p:graphicFrame>
          </mc:Choice>
          <mc:Fallback xmlns="">
            <p:pic>
              <p:nvPicPr>
                <p:cNvPr id="8" name="Anteprima della diapositiva 7">
                  <a:hlinkClick r:id="rId4" action="ppaction://hlinksldjump"/>
                  <a:extLst>
                    <a:ext uri="{FF2B5EF4-FFF2-40B4-BE49-F238E27FC236}">
                      <a16:creationId xmlns:a16="http://schemas.microsoft.com/office/drawing/2014/main" id="{D26C0A34-EC5D-72B0-5D00-B8936F10F388}"/>
                    </a:ext>
                  </a:extLst>
                </p:cNvPr>
                <p:cNvPicPr>
                  <a:picLocks noGrp="1" noRot="1" noChangeAspect="1" noMove="1" noResize="1" noEditPoints="1" noAdjustHandles="1" noChangeArrowheads="1" noChangeShapeType="1"/>
                </p:cNvPicPr>
                <p:nvPr/>
              </p:nvPicPr>
              <p:blipFill>
                <a:blip r:embed="rId5"/>
                <a:stretch>
                  <a:fillRect/>
                </a:stretch>
              </p:blipFill>
              <p:spPr>
                <a:xfrm>
                  <a:off x="5973039" y="2519868"/>
                  <a:ext cx="5604933" cy="3152775"/>
                </a:xfrm>
                <a:prstGeom prst="roundRect">
                  <a:avLst>
                    <a:gd name="adj" fmla="val 8594"/>
                  </a:avLst>
                </a:prstGeom>
                <a:solidFill>
                  <a:srgbClr val="FFFFFF">
                    <a:shade val="85000"/>
                  </a:srgbClr>
                </a:solidFill>
                <a:ln>
                  <a:noFill/>
                </a:ln>
                <a:effectLst/>
              </p:spPr>
            </p:pic>
          </mc:Fallback>
        </mc:AlternateContent>
      </p:grpSp>
      <p:sp>
        <p:nvSpPr>
          <p:cNvPr id="13" name="CasellaDiTesto 12">
            <a:extLst>
              <a:ext uri="{FF2B5EF4-FFF2-40B4-BE49-F238E27FC236}">
                <a16:creationId xmlns:a16="http://schemas.microsoft.com/office/drawing/2014/main" id="{E410D091-9810-8676-807A-E5D3BBA3591B}"/>
              </a:ext>
            </a:extLst>
          </p:cNvPr>
          <p:cNvSpPr txBox="1"/>
          <p:nvPr/>
        </p:nvSpPr>
        <p:spPr>
          <a:xfrm>
            <a:off x="-910166" y="1442650"/>
            <a:ext cx="5786966" cy="369332"/>
          </a:xfrm>
          <a:prstGeom prst="rect">
            <a:avLst/>
          </a:prstGeom>
          <a:noFill/>
        </p:spPr>
        <p:txBody>
          <a:bodyPr wrap="square" rtlCol="0">
            <a:spAutoFit/>
          </a:bodyPr>
          <a:lstStyle/>
          <a:p>
            <a:pPr algn="ctr"/>
            <a:r>
              <a:rPr lang="it-IT" dirty="0">
                <a:solidFill>
                  <a:schemeClr val="bg1"/>
                </a:solidFill>
                <a:latin typeface="Montserrat SemiBold" panose="00000700000000000000" pitchFamily="2" charset="0"/>
              </a:rPr>
              <a:t> e Il coefficiente di vuoto positivo</a:t>
            </a:r>
            <a:endParaRPr lang="it-IT" dirty="0">
              <a:latin typeface="Montserrat SemiBold" panose="00000700000000000000" pitchFamily="2" charset="0"/>
            </a:endParaRPr>
          </a:p>
        </p:txBody>
      </p:sp>
    </p:spTree>
    <p:extLst>
      <p:ext uri="{BB962C8B-B14F-4D97-AF65-F5344CB8AC3E}">
        <p14:creationId xmlns:p14="http://schemas.microsoft.com/office/powerpoint/2010/main" val="347695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DE229F44-D36C-7126-42D8-AA5DAE3180CA}"/>
              </a:ext>
            </a:extLst>
          </p:cNvPr>
          <p:cNvSpPr txBox="1"/>
          <p:nvPr/>
        </p:nvSpPr>
        <p:spPr>
          <a:xfrm>
            <a:off x="399381" y="2453224"/>
            <a:ext cx="4801269" cy="3705017"/>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pPr>
              <a:lnSpc>
                <a:spcPct val="107000"/>
              </a:lnSpc>
              <a:spcAft>
                <a:spcPts val="800"/>
              </a:spcAft>
            </a:pP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Nel pomeriggio del 25 aprile 1986 in occasione di uno spegnimento del reattore per operazioni di manutenzione il direttore della centrale decide di svolgere un test di sicurezza. Voleva verificare se le turbine della centrale, girando per inerzia, potessero generare energia per le pompe di raffreddamento per un itero minuto (tempo necessario all’avviamento del generatore di backup). </a:t>
            </a:r>
            <a:endParaRPr lang="it-IT"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useBgFill="1">
        <p:nvSpPr>
          <p:cNvPr id="7" name="CasellaDiTesto 6">
            <a:extLst>
              <a:ext uri="{FF2B5EF4-FFF2-40B4-BE49-F238E27FC236}">
                <a16:creationId xmlns:a16="http://schemas.microsoft.com/office/drawing/2014/main" id="{D76ED8F3-99DC-8EBB-51D3-9BE941F75CFF}"/>
              </a:ext>
            </a:extLst>
          </p:cNvPr>
          <p:cNvSpPr txBox="1"/>
          <p:nvPr/>
        </p:nvSpPr>
        <p:spPr>
          <a:xfrm>
            <a:off x="-410377" y="455832"/>
            <a:ext cx="8630452" cy="865584"/>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r"/>
            <a:r>
              <a:rPr lang="it-IT" sz="4000" dirty="0">
                <a:solidFill>
                  <a:schemeClr val="bg1"/>
                </a:solidFill>
                <a:latin typeface="Montserrat ExtraBold" panose="00000900000000000000" pitchFamily="2" charset="0"/>
              </a:rPr>
              <a:t>IL GIORNO DELL’INCIDENTE</a:t>
            </a:r>
          </a:p>
        </p:txBody>
      </p:sp>
      <p:grpSp>
        <p:nvGrpSpPr>
          <p:cNvPr id="11" name="Gruppo 10">
            <a:extLst>
              <a:ext uri="{FF2B5EF4-FFF2-40B4-BE49-F238E27FC236}">
                <a16:creationId xmlns:a16="http://schemas.microsoft.com/office/drawing/2014/main" id="{95194D51-9745-C9B6-468E-134AA01387AC}"/>
              </a:ext>
            </a:extLst>
          </p:cNvPr>
          <p:cNvGrpSpPr/>
          <p:nvPr/>
        </p:nvGrpSpPr>
        <p:grpSpPr>
          <a:xfrm>
            <a:off x="5615515" y="2542162"/>
            <a:ext cx="6357409" cy="3527138"/>
            <a:chOff x="5615515" y="2542162"/>
            <a:chExt cx="6357409" cy="3527138"/>
          </a:xfrm>
        </p:grpSpPr>
        <p:sp useBgFill="1">
          <p:nvSpPr>
            <p:cNvPr id="9" name="Rettangolo con angoli arrotondati 8">
              <a:extLst>
                <a:ext uri="{FF2B5EF4-FFF2-40B4-BE49-F238E27FC236}">
                  <a16:creationId xmlns:a16="http://schemas.microsoft.com/office/drawing/2014/main" id="{846545E6-0BB7-DA50-F689-8D75D745AE38}"/>
                </a:ext>
              </a:extLst>
            </p:cNvPr>
            <p:cNvSpPr/>
            <p:nvPr/>
          </p:nvSpPr>
          <p:spPr>
            <a:xfrm>
              <a:off x="5615515" y="2542162"/>
              <a:ext cx="6357409" cy="3527138"/>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4098" name="Picture 2" descr="Le centrali nucleari (videolezione) - tecnologiaduepuntozero">
              <a:extLst>
                <a:ext uri="{FF2B5EF4-FFF2-40B4-BE49-F238E27FC236}">
                  <a16:creationId xmlns:a16="http://schemas.microsoft.com/office/drawing/2014/main" id="{8167E5A6-2EC8-163E-B34E-CDF479266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919" y="2757919"/>
              <a:ext cx="5981700" cy="30956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93957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DE229F44-D36C-7126-42D8-AA5DAE3180CA}"/>
              </a:ext>
            </a:extLst>
          </p:cNvPr>
          <p:cNvSpPr txBox="1"/>
          <p:nvPr/>
        </p:nvSpPr>
        <p:spPr>
          <a:xfrm>
            <a:off x="436160" y="2439571"/>
            <a:ext cx="6440238" cy="4047113"/>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Ciò, tuttavia, veniva impedito dal sistema di raffreddamento di emergenza, che interveniva preventivamente non permettendo così di sapere se le turbine da sole fossero sufficienti. Il direttore decide perciò di disattivare il sistema di riduzione di emergenza della potenza e il sistema di raffreddamento del nocciolo mettendo tutta la centrale in controllo manuale. Tuttavia, il test viene sospeso per problemi tecnici e viene ripreso in serata dopo il cambio di turno degli operai, durante questo periodi di tempo il reattore viene mantenuto al 50% della potenza. Il test, che doveva svolgersi su un reattore spento, viene svolto sul reattore acceso per evitare di ridurre l’output di energia civile.</a:t>
            </a:r>
            <a:endParaRPr lang="it-IT" dirty="0">
              <a:solidFill>
                <a:schemeClr val="bg1"/>
              </a:solidFill>
              <a:latin typeface="Montserrat Medium" panose="00000600000000000000" pitchFamily="2" charset="0"/>
            </a:endParaRPr>
          </a:p>
        </p:txBody>
      </p:sp>
      <p:sp useBgFill="1">
        <p:nvSpPr>
          <p:cNvPr id="3" name="CasellaDiTesto 2">
            <a:extLst>
              <a:ext uri="{FF2B5EF4-FFF2-40B4-BE49-F238E27FC236}">
                <a16:creationId xmlns:a16="http://schemas.microsoft.com/office/drawing/2014/main" id="{D6013CBB-F627-4491-25C8-B2B5F7A696F3}"/>
              </a:ext>
            </a:extLst>
          </p:cNvPr>
          <p:cNvSpPr txBox="1"/>
          <p:nvPr/>
        </p:nvSpPr>
        <p:spPr>
          <a:xfrm>
            <a:off x="486961" y="266700"/>
            <a:ext cx="11218077"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DISATTIVARE I SISTEMI DI SICUREZZA È SEMPRE UNA BUONA IDEA</a:t>
            </a:r>
          </a:p>
        </p:txBody>
      </p:sp>
      <p:pic>
        <p:nvPicPr>
          <p:cNvPr id="8" name="Elemento grafico 7">
            <a:extLst>
              <a:ext uri="{FF2B5EF4-FFF2-40B4-BE49-F238E27FC236}">
                <a16:creationId xmlns:a16="http://schemas.microsoft.com/office/drawing/2014/main" id="{56F84C27-C1E5-74F8-3342-217ED87E52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9687" y="2439571"/>
            <a:ext cx="3705225" cy="3962400"/>
          </a:xfrm>
          <a:prstGeom prst="rect">
            <a:avLst/>
          </a:prstGeom>
        </p:spPr>
      </p:pic>
    </p:spTree>
    <p:extLst>
      <p:ext uri="{BB962C8B-B14F-4D97-AF65-F5344CB8AC3E}">
        <p14:creationId xmlns:p14="http://schemas.microsoft.com/office/powerpoint/2010/main" val="177827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 name="CasellaDiTesto 2">
            <a:extLst>
              <a:ext uri="{FF2B5EF4-FFF2-40B4-BE49-F238E27FC236}">
                <a16:creationId xmlns:a16="http://schemas.microsoft.com/office/drawing/2014/main" id="{54A1F62D-DB01-A0A8-C4AA-54D49DF068A7}"/>
              </a:ext>
            </a:extLst>
          </p:cNvPr>
          <p:cNvSpPr txBox="1"/>
          <p:nvPr/>
        </p:nvSpPr>
        <p:spPr>
          <a:xfrm>
            <a:off x="313004" y="2395309"/>
            <a:ext cx="6440238" cy="1288253"/>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pPr>
              <a:lnSpc>
                <a:spcPct val="107000"/>
              </a:lnSpc>
              <a:spcAft>
                <a:spcPts val="800"/>
              </a:spcAft>
            </a:pP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La fase iniziale del test prevedeva l’abbassamento della potenza del reattore sotto il 75%, ma l’operatore commette un errore, inserisce le barre di controllo troppo infondo e porta la potenza sotto l’1%. </a:t>
            </a:r>
            <a:endParaRPr lang="it-IT"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useBgFill="1">
        <p:nvSpPr>
          <p:cNvPr id="6" name="CasellaDiTesto 5">
            <a:extLst>
              <a:ext uri="{FF2B5EF4-FFF2-40B4-BE49-F238E27FC236}">
                <a16:creationId xmlns:a16="http://schemas.microsoft.com/office/drawing/2014/main" id="{2990598F-8F38-BCEB-2AC3-3C0DD558C95D}"/>
              </a:ext>
            </a:extLst>
          </p:cNvPr>
          <p:cNvSpPr txBox="1"/>
          <p:nvPr/>
        </p:nvSpPr>
        <p:spPr>
          <a:xfrm>
            <a:off x="949068" y="214649"/>
            <a:ext cx="9994704"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L’INIZIO DEI TEST E IL VELENO NEUTRONICO</a:t>
            </a:r>
          </a:p>
        </p:txBody>
      </p:sp>
      <p:sp useBgFill="1">
        <p:nvSpPr>
          <p:cNvPr id="7" name="CasellaDiTesto 6">
            <a:extLst>
              <a:ext uri="{FF2B5EF4-FFF2-40B4-BE49-F238E27FC236}">
                <a16:creationId xmlns:a16="http://schemas.microsoft.com/office/drawing/2014/main" id="{355D8F1D-515B-9EE0-8447-C53D7261459F}"/>
              </a:ext>
            </a:extLst>
          </p:cNvPr>
          <p:cNvSpPr txBox="1"/>
          <p:nvPr/>
        </p:nvSpPr>
        <p:spPr>
          <a:xfrm>
            <a:off x="313004" y="3871796"/>
            <a:ext cx="6440238" cy="2635329"/>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Durante il funzionamento dei reattori nucleari uno dei prodotti di fissione è lo xeno-135, il più potente veleno neutronico (un materiale con un altissimo potere di assorbire neutroni) al mondo. Lo xeno-135 si genera dal decadimento dello iodio-135. Mentre il tasso di “smaltimento” dello xeno dal reattore è proporzionale alla potenza del reattore stesso, il suo tasso di generazione è proporzionale alla quantità di iodio presente.</a:t>
            </a:r>
            <a:endParaRPr lang="it-IT" dirty="0">
              <a:solidFill>
                <a:schemeClr val="bg1"/>
              </a:solidFill>
              <a:latin typeface="Montserrat Medium" panose="00000600000000000000" pitchFamily="2" charset="0"/>
            </a:endParaRPr>
          </a:p>
        </p:txBody>
      </p:sp>
      <p:pic>
        <p:nvPicPr>
          <p:cNvPr id="6146" name="Picture 2">
            <a:extLst>
              <a:ext uri="{FF2B5EF4-FFF2-40B4-BE49-F238E27FC236}">
                <a16:creationId xmlns:a16="http://schemas.microsoft.com/office/drawing/2014/main" id="{16DDF646-3FC7-3916-35EC-0C58FA0BA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950" y="1776183"/>
            <a:ext cx="3817270" cy="5396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4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 name="CasellaDiTesto 2">
            <a:extLst>
              <a:ext uri="{FF2B5EF4-FFF2-40B4-BE49-F238E27FC236}">
                <a16:creationId xmlns:a16="http://schemas.microsoft.com/office/drawing/2014/main" id="{54A1F62D-DB01-A0A8-C4AA-54D49DF068A7}"/>
              </a:ext>
            </a:extLst>
          </p:cNvPr>
          <p:cNvSpPr txBox="1"/>
          <p:nvPr/>
        </p:nvSpPr>
        <p:spPr>
          <a:xfrm>
            <a:off x="302811" y="2205454"/>
            <a:ext cx="7793440" cy="122354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Quando si fa calare la potenza di un reattore lo iodio smette di essere sintetizzato ma quello presente continua a decadere per ore in xeno-135, il picco di quest’ultimo si raggiunge dopo circa 10 ore dall’abbassamento della potenza.</a:t>
            </a:r>
            <a:endParaRPr lang="it-IT" dirty="0">
              <a:solidFill>
                <a:schemeClr val="bg1"/>
              </a:solidFill>
            </a:endParaRPr>
          </a:p>
        </p:txBody>
      </p:sp>
      <p:sp useBgFill="1">
        <p:nvSpPr>
          <p:cNvPr id="5" name="CasellaDiTesto 4">
            <a:extLst>
              <a:ext uri="{FF2B5EF4-FFF2-40B4-BE49-F238E27FC236}">
                <a16:creationId xmlns:a16="http://schemas.microsoft.com/office/drawing/2014/main" id="{5F03C531-C158-C9F5-D6C1-3E7BC13D7DF8}"/>
              </a:ext>
            </a:extLst>
          </p:cNvPr>
          <p:cNvSpPr txBox="1"/>
          <p:nvPr/>
        </p:nvSpPr>
        <p:spPr>
          <a:xfrm>
            <a:off x="302811" y="3639721"/>
            <a:ext cx="7793440" cy="291768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La notte del 25 aprile a Chernobyl quindi i livelli di xeno-135 nel reattore erano massimi. Data la scarsa </a:t>
            </a:r>
            <a:r>
              <a:rPr lang="it-IT" sz="1800" dirty="0" err="1">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fissibilità</a:t>
            </a: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 dell’uranio nel reattore (il 2%) per far ripartire le reazioni occorreva aumentare di molto il flusso neutronico; perciò, si decide di rimuovere la maggior parte delle barre di controllo. Alle 1:07 viene anche aumentata la pressione dell’acqua che così supera del 19% la quantità consentita dai limiti di sicurezza. L’eccesso d’acqua causa un ulteriore calo della potenza, dato che l’acqua, anche se debole, è un moderatore, e perciò gli addetti decidono di rimuovere altre barre di controllo. </a:t>
            </a:r>
            <a:endParaRPr lang="it-IT" dirty="0">
              <a:solidFill>
                <a:schemeClr val="bg1"/>
              </a:solidFill>
              <a:latin typeface="Montserrat Medium" panose="00000600000000000000" pitchFamily="2" charset="0"/>
            </a:endParaRPr>
          </a:p>
        </p:txBody>
      </p:sp>
      <p:sp useBgFill="1">
        <p:nvSpPr>
          <p:cNvPr id="6" name="CasellaDiTesto 5">
            <a:extLst>
              <a:ext uri="{FF2B5EF4-FFF2-40B4-BE49-F238E27FC236}">
                <a16:creationId xmlns:a16="http://schemas.microsoft.com/office/drawing/2014/main" id="{934F2147-A53D-A9B8-F21F-83946D5F9070}"/>
              </a:ext>
            </a:extLst>
          </p:cNvPr>
          <p:cNvSpPr txBox="1"/>
          <p:nvPr/>
        </p:nvSpPr>
        <p:spPr>
          <a:xfrm>
            <a:off x="949068" y="214649"/>
            <a:ext cx="9994704"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L’INIZIO DEI TEST E IL VELENO NEUTRONICO</a:t>
            </a:r>
          </a:p>
        </p:txBody>
      </p:sp>
      <p:pic>
        <p:nvPicPr>
          <p:cNvPr id="10" name="Elemento grafico 9">
            <a:extLst>
              <a:ext uri="{FF2B5EF4-FFF2-40B4-BE49-F238E27FC236}">
                <a16:creationId xmlns:a16="http://schemas.microsoft.com/office/drawing/2014/main" id="{31E25C18-CCEB-227F-CE7D-9523B533E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5306" y="2735066"/>
            <a:ext cx="3197683" cy="3197683"/>
          </a:xfrm>
          <a:prstGeom prst="rect">
            <a:avLst/>
          </a:prstGeom>
        </p:spPr>
      </p:pic>
    </p:spTree>
    <p:extLst>
      <p:ext uri="{BB962C8B-B14F-4D97-AF65-F5344CB8AC3E}">
        <p14:creationId xmlns:p14="http://schemas.microsoft.com/office/powerpoint/2010/main" val="3572390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 name="CasellaDiTesto 2">
            <a:extLst>
              <a:ext uri="{FF2B5EF4-FFF2-40B4-BE49-F238E27FC236}">
                <a16:creationId xmlns:a16="http://schemas.microsoft.com/office/drawing/2014/main" id="{54A1F62D-DB01-A0A8-C4AA-54D49DF068A7}"/>
              </a:ext>
            </a:extLst>
          </p:cNvPr>
          <p:cNvSpPr txBox="1"/>
          <p:nvPr/>
        </p:nvSpPr>
        <p:spPr>
          <a:xfrm>
            <a:off x="867961" y="3429000"/>
            <a:ext cx="6440238" cy="207061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Verso le 1:19 si capisce che a breve sarebbe potuto scattare il sistema di spegnimento di emergenza del reattore, perciò ovviamente si stabilisce di spegnerlo. A questo punto il numero di barre di controllo inserite e di 6 su 221, il reattore sta operando fuori dai margini di sicurezza e tutte le violazioni vengono ignorate dagli elettricisti della control room.</a:t>
            </a:r>
            <a:endParaRPr lang="it-IT" dirty="0">
              <a:solidFill>
                <a:schemeClr val="bg1"/>
              </a:solidFill>
              <a:latin typeface="Montserrat Medium" panose="00000600000000000000" pitchFamily="2" charset="0"/>
            </a:endParaRPr>
          </a:p>
        </p:txBody>
      </p:sp>
      <p:sp useBgFill="1">
        <p:nvSpPr>
          <p:cNvPr id="2" name="CasellaDiTesto 1">
            <a:extLst>
              <a:ext uri="{FF2B5EF4-FFF2-40B4-BE49-F238E27FC236}">
                <a16:creationId xmlns:a16="http://schemas.microsoft.com/office/drawing/2014/main" id="{CDF9BF24-4005-0FFC-ACA1-C9FE64720143}"/>
              </a:ext>
            </a:extLst>
          </p:cNvPr>
          <p:cNvSpPr txBox="1"/>
          <p:nvPr/>
        </p:nvSpPr>
        <p:spPr>
          <a:xfrm>
            <a:off x="486961" y="266700"/>
            <a:ext cx="11218077"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DISATTIVARE I SISTEMI DI SICUREZZA È SEMPRE UNA BUONA IDEA PT 2</a:t>
            </a:r>
          </a:p>
        </p:txBody>
      </p:sp>
      <p:pic>
        <p:nvPicPr>
          <p:cNvPr id="5" name="Elemento grafico 4">
            <a:extLst>
              <a:ext uri="{FF2B5EF4-FFF2-40B4-BE49-F238E27FC236}">
                <a16:creationId xmlns:a16="http://schemas.microsoft.com/office/drawing/2014/main" id="{CB0B24C4-F894-FEFD-49CF-2897CA2448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5637" y="2936674"/>
            <a:ext cx="3256363" cy="3921326"/>
          </a:xfrm>
          <a:prstGeom prst="rect">
            <a:avLst/>
          </a:prstGeom>
        </p:spPr>
      </p:pic>
    </p:spTree>
    <p:extLst>
      <p:ext uri="{BB962C8B-B14F-4D97-AF65-F5344CB8AC3E}">
        <p14:creationId xmlns:p14="http://schemas.microsoft.com/office/powerpoint/2010/main" val="2454223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 name="CasellaDiTesto 2">
            <a:extLst>
              <a:ext uri="{FF2B5EF4-FFF2-40B4-BE49-F238E27FC236}">
                <a16:creationId xmlns:a16="http://schemas.microsoft.com/office/drawing/2014/main" id="{54A1F62D-DB01-A0A8-C4AA-54D49DF068A7}"/>
              </a:ext>
            </a:extLst>
          </p:cNvPr>
          <p:cNvSpPr txBox="1"/>
          <p:nvPr/>
        </p:nvSpPr>
        <p:spPr>
          <a:xfrm>
            <a:off x="245660" y="1639471"/>
            <a:ext cx="5850340" cy="461182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A questo punto il reattore, mascherato dall’elevata presenza dello xeno-135, sembra stabile. Si inizia il test vero e proprio. Le turbine continuano a girare ma la potenza delle pompe diminuisce impedendo così la sostituzione del vapore con acqua fredda aumentando il tasso di fissioni (questo è il suddetto coefficiente di vuoto positivo). Di per sé questo non sarebbe un problema, se solo il reattore fosse realmente a reattività stabile. Il coefficiente di vuoto positivo abbassa rapidamente la quantità di xeno-135 catalizzando il suo decadimento e ciò porta a una reazione a catena che porta a un innalzamento della temperatura che produce ulteriore vapore che alza ulteriormente la temperatura. </a:t>
            </a:r>
            <a:endParaRPr lang="it-IT" dirty="0">
              <a:solidFill>
                <a:schemeClr val="bg1"/>
              </a:solidFill>
            </a:endParaRPr>
          </a:p>
        </p:txBody>
      </p:sp>
      <p:sp useBgFill="1">
        <p:nvSpPr>
          <p:cNvPr id="5" name="CasellaDiTesto 4">
            <a:extLst>
              <a:ext uri="{FF2B5EF4-FFF2-40B4-BE49-F238E27FC236}">
                <a16:creationId xmlns:a16="http://schemas.microsoft.com/office/drawing/2014/main" id="{69F93DDC-6A40-4A90-96A0-1D3F040ABD0D}"/>
              </a:ext>
            </a:extLst>
          </p:cNvPr>
          <p:cNvSpPr txBox="1"/>
          <p:nvPr/>
        </p:nvSpPr>
        <p:spPr>
          <a:xfrm>
            <a:off x="1098648" y="399791"/>
            <a:ext cx="9994704" cy="865584"/>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INIZIA IL TEST VERO E PROPRIO</a:t>
            </a:r>
          </a:p>
        </p:txBody>
      </p:sp>
      <p:sp useBgFill="1">
        <p:nvSpPr>
          <p:cNvPr id="6" name="CasellaDiTesto 5">
            <a:extLst>
              <a:ext uri="{FF2B5EF4-FFF2-40B4-BE49-F238E27FC236}">
                <a16:creationId xmlns:a16="http://schemas.microsoft.com/office/drawing/2014/main" id="{83E37C58-A32F-5890-B94F-82B86F940AB7}"/>
              </a:ext>
            </a:extLst>
          </p:cNvPr>
          <p:cNvSpPr txBox="1"/>
          <p:nvPr/>
        </p:nvSpPr>
        <p:spPr>
          <a:xfrm>
            <a:off x="-916390" y="7335421"/>
            <a:ext cx="6440238" cy="37647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endParaRPr lang="it-IT" dirty="0">
              <a:solidFill>
                <a:schemeClr val="bg1"/>
              </a:solidFill>
              <a:latin typeface="Montserrat Medium" panose="00000600000000000000" pitchFamily="2" charset="0"/>
            </a:endParaRPr>
          </a:p>
        </p:txBody>
      </p:sp>
      <p:grpSp>
        <p:nvGrpSpPr>
          <p:cNvPr id="9" name="Gruppo 8">
            <a:extLst>
              <a:ext uri="{FF2B5EF4-FFF2-40B4-BE49-F238E27FC236}">
                <a16:creationId xmlns:a16="http://schemas.microsoft.com/office/drawing/2014/main" id="{8D913B3B-FF69-8D8B-E500-86EEB2A245BB}"/>
              </a:ext>
            </a:extLst>
          </p:cNvPr>
          <p:cNvGrpSpPr/>
          <p:nvPr/>
        </p:nvGrpSpPr>
        <p:grpSpPr>
          <a:xfrm>
            <a:off x="6537960" y="2332686"/>
            <a:ext cx="5242560" cy="3527138"/>
            <a:chOff x="6537960" y="2332686"/>
            <a:chExt cx="5242560" cy="3527138"/>
          </a:xfrm>
        </p:grpSpPr>
        <p:sp useBgFill="1">
          <p:nvSpPr>
            <p:cNvPr id="10" name="Rettangolo con angoli arrotondati 9">
              <a:extLst>
                <a:ext uri="{FF2B5EF4-FFF2-40B4-BE49-F238E27FC236}">
                  <a16:creationId xmlns:a16="http://schemas.microsoft.com/office/drawing/2014/main" id="{9FEB47B5-F7A0-576E-C234-7152BC44A643}"/>
                </a:ext>
              </a:extLst>
            </p:cNvPr>
            <p:cNvSpPr/>
            <p:nvPr/>
          </p:nvSpPr>
          <p:spPr>
            <a:xfrm>
              <a:off x="6537960" y="2332686"/>
              <a:ext cx="5242560" cy="3527138"/>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1" name="Immagine 10">
              <a:extLst>
                <a:ext uri="{FF2B5EF4-FFF2-40B4-BE49-F238E27FC236}">
                  <a16:creationId xmlns:a16="http://schemas.microsoft.com/office/drawing/2014/main" id="{0D422B78-5D79-6D05-1473-3A70465CEF05}"/>
                </a:ext>
              </a:extLst>
            </p:cNvPr>
            <p:cNvPicPr>
              <a:picLocks noChangeAspect="1"/>
            </p:cNvPicPr>
            <p:nvPr/>
          </p:nvPicPr>
          <p:blipFill>
            <a:blip r:embed="rId3"/>
            <a:stretch>
              <a:fillRect/>
            </a:stretch>
          </p:blipFill>
          <p:spPr>
            <a:xfrm>
              <a:off x="6707835" y="2476440"/>
              <a:ext cx="4882099" cy="3239629"/>
            </a:xfrm>
            <a:prstGeom prst="rect">
              <a:avLst/>
            </a:prstGeom>
          </p:spPr>
        </p:pic>
      </p:grpSp>
    </p:spTree>
    <p:extLst>
      <p:ext uri="{BB962C8B-B14F-4D97-AF65-F5344CB8AC3E}">
        <p14:creationId xmlns:p14="http://schemas.microsoft.com/office/powerpoint/2010/main" val="1071401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Anteprima della diapositiva 15">
                <a:extLst>
                  <a:ext uri="{FF2B5EF4-FFF2-40B4-BE49-F238E27FC236}">
                    <a16:creationId xmlns:a16="http://schemas.microsoft.com/office/drawing/2014/main" id="{7F7CD842-C7CD-8282-F671-7B076A686C75}"/>
                  </a:ext>
                </a:extLst>
              </p:cNvPr>
              <p:cNvGraphicFramePr>
                <a:graphicFrameLocks noChangeAspect="1"/>
              </p:cNvGraphicFramePr>
              <p:nvPr>
                <p:extLst>
                  <p:ext uri="{D42A27DB-BD31-4B8C-83A1-F6EECF244321}">
                    <p14:modId xmlns:p14="http://schemas.microsoft.com/office/powerpoint/2010/main" val="3265805021"/>
                  </p:ext>
                </p:extLst>
              </p:nvPr>
            </p:nvGraphicFramePr>
            <p:xfrm>
              <a:off x="1446857" y="4733380"/>
              <a:ext cx="1315005" cy="739690"/>
            </p:xfrm>
            <a:graphic>
              <a:graphicData uri="http://schemas.microsoft.com/office/powerpoint/2016/slidezoom">
                <pslz:sldZm>
                  <pslz:sldZmObj sldId="305" cId="1612517135">
                    <pslz:zmPr id="{3AB778C4-CF16-4BC6-ADAE-4875D3277437}" returnToParent="0" transitionDur="1000">
                      <p166:blipFill xmlns:p166="http://schemas.microsoft.com/office/powerpoint/2016/6/main">
                        <a:blip r:embed="rId2"/>
                        <a:stretch>
                          <a:fillRect/>
                        </a:stretch>
                      </p166:blipFill>
                      <p166:spPr xmlns:p166="http://schemas.microsoft.com/office/powerpoint/2016/6/main">
                        <a:xfrm>
                          <a:off x="0" y="0"/>
                          <a:ext cx="1315005" cy="739690"/>
                        </a:xfrm>
                        <a:prstGeom prst="roundRect">
                          <a:avLst>
                            <a:gd name="adj" fmla="val 8594"/>
                          </a:avLst>
                        </a:prstGeom>
                        <a:solidFill>
                          <a:srgbClr val="FFFFFF">
                            <a:shade val="85000"/>
                          </a:srgbClr>
                        </a:solidFill>
                        <a:ln>
                          <a:noFill/>
                        </a:ln>
                        <a:effectLst/>
                      </p166:spPr>
                    </pslz:zmPr>
                  </pslz:sldZmObj>
                </pslz:sldZm>
              </a:graphicData>
            </a:graphic>
          </p:graphicFrame>
        </mc:Choice>
        <mc:Fallback xmlns="">
          <p:pic>
            <p:nvPicPr>
              <p:cNvPr id="16" name="Anteprima della diapositiva 15">
                <a:hlinkClick r:id="rId3" action="ppaction://hlinksldjump"/>
                <a:extLst>
                  <a:ext uri="{FF2B5EF4-FFF2-40B4-BE49-F238E27FC236}">
                    <a16:creationId xmlns:a16="http://schemas.microsoft.com/office/drawing/2014/main" id="{7F7CD842-C7CD-8282-F671-7B076A686C75}"/>
                  </a:ext>
                </a:extLst>
              </p:cNvPr>
              <p:cNvPicPr>
                <a:picLocks noGrp="1" noRot="1" noChangeAspect="1" noMove="1" noResize="1" noEditPoints="1" noAdjustHandles="1" noChangeArrowheads="1" noChangeShapeType="1"/>
              </p:cNvPicPr>
              <p:nvPr/>
            </p:nvPicPr>
            <p:blipFill>
              <a:blip r:embed="rId4"/>
              <a:stretch>
                <a:fillRect/>
              </a:stretch>
            </p:blipFill>
            <p:spPr>
              <a:xfrm>
                <a:off x="1446857" y="4733380"/>
                <a:ext cx="1315005" cy="739690"/>
              </a:xfrm>
              <a:prstGeom prst="roundRect">
                <a:avLst>
                  <a:gd name="adj" fmla="val 8594"/>
                </a:avLst>
              </a:prstGeom>
              <a:solidFill>
                <a:srgbClr val="FFFFFF">
                  <a:shade val="85000"/>
                </a:srgbClr>
              </a:solidFill>
              <a:ln>
                <a:noFill/>
              </a:ln>
              <a:effectLst/>
            </p:spPr>
          </p:pic>
        </mc:Fallback>
      </mc:AlternateContent>
      <mc:AlternateContent xmlns:mc="http://schemas.openxmlformats.org/markup-compatibility/2006" xmlns:pslz="http://schemas.microsoft.com/office/powerpoint/2016/slidezoom">
        <mc:Choice Requires="pslz">
          <p:graphicFrame>
            <p:nvGraphicFramePr>
              <p:cNvPr id="13" name="Anteprima della diapositiva 12">
                <a:extLst>
                  <a:ext uri="{FF2B5EF4-FFF2-40B4-BE49-F238E27FC236}">
                    <a16:creationId xmlns:a16="http://schemas.microsoft.com/office/drawing/2014/main" id="{1BC8FA5E-3043-8408-A5B7-9F377E9A9F26}"/>
                  </a:ext>
                </a:extLst>
              </p:cNvPr>
              <p:cNvGraphicFramePr>
                <a:graphicFrameLocks noChangeAspect="1"/>
              </p:cNvGraphicFramePr>
              <p:nvPr>
                <p:extLst>
                  <p:ext uri="{D42A27DB-BD31-4B8C-83A1-F6EECF244321}">
                    <p14:modId xmlns:p14="http://schemas.microsoft.com/office/powerpoint/2010/main" val="3353093470"/>
                  </p:ext>
                </p:extLst>
              </p:nvPr>
            </p:nvGraphicFramePr>
            <p:xfrm>
              <a:off x="5438495" y="4726796"/>
              <a:ext cx="1315005" cy="739690"/>
            </p:xfrm>
            <a:graphic>
              <a:graphicData uri="http://schemas.microsoft.com/office/powerpoint/2016/slidezoom">
                <pslz:sldZm>
                  <pslz:sldZmObj sldId="294" cId="1644514068">
                    <pslz:zmPr id="{73F28597-FE9B-40BD-9183-DEB1A21081FC}" returnToParent="0" transitionDur="1000">
                      <p166:blipFill xmlns:p166="http://schemas.microsoft.com/office/powerpoint/2016/6/main">
                        <a:blip r:embed="rId5"/>
                        <a:stretch>
                          <a:fillRect/>
                        </a:stretch>
                      </p166:blipFill>
                      <p166:spPr xmlns:p166="http://schemas.microsoft.com/office/powerpoint/2016/6/main">
                        <a:xfrm>
                          <a:off x="0" y="0"/>
                          <a:ext cx="1315005" cy="739690"/>
                        </a:xfrm>
                        <a:prstGeom prst="roundRect">
                          <a:avLst>
                            <a:gd name="adj" fmla="val 8594"/>
                          </a:avLst>
                        </a:prstGeom>
                        <a:solidFill>
                          <a:srgbClr val="FFFFFF">
                            <a:shade val="85000"/>
                          </a:srgbClr>
                        </a:solidFill>
                        <a:ln>
                          <a:noFill/>
                        </a:ln>
                        <a:effectLst/>
                      </p166:spPr>
                    </pslz:zmPr>
                  </pslz:sldZmObj>
                </pslz:sldZm>
              </a:graphicData>
            </a:graphic>
          </p:graphicFrame>
        </mc:Choice>
        <mc:Fallback xmlns="">
          <p:pic>
            <p:nvPicPr>
              <p:cNvPr id="13" name="Anteprima della diapositiva 12">
                <a:hlinkClick r:id="rId6" action="ppaction://hlinksldjump"/>
                <a:extLst>
                  <a:ext uri="{FF2B5EF4-FFF2-40B4-BE49-F238E27FC236}">
                    <a16:creationId xmlns:a16="http://schemas.microsoft.com/office/drawing/2014/main" id="{1BC8FA5E-3043-8408-A5B7-9F377E9A9F26}"/>
                  </a:ext>
                </a:extLst>
              </p:cNvPr>
              <p:cNvPicPr>
                <a:picLocks noGrp="1" noRot="1" noChangeAspect="1" noMove="1" noResize="1" noEditPoints="1" noAdjustHandles="1" noChangeArrowheads="1" noChangeShapeType="1"/>
              </p:cNvPicPr>
              <p:nvPr/>
            </p:nvPicPr>
            <p:blipFill>
              <a:blip r:embed="rId7"/>
              <a:stretch>
                <a:fillRect/>
              </a:stretch>
            </p:blipFill>
            <p:spPr>
              <a:xfrm>
                <a:off x="5438495" y="4726796"/>
                <a:ext cx="1315005" cy="739690"/>
              </a:xfrm>
              <a:prstGeom prst="roundRect">
                <a:avLst>
                  <a:gd name="adj" fmla="val 8594"/>
                </a:avLst>
              </a:prstGeom>
              <a:solidFill>
                <a:srgbClr val="FFFFFF">
                  <a:shade val="85000"/>
                </a:srgbClr>
              </a:solidFill>
              <a:ln>
                <a:noFill/>
              </a:ln>
              <a:effectLst/>
            </p:spPr>
          </p:pic>
        </mc:Fallback>
      </mc:AlternateContent>
      <p:sp>
        <p:nvSpPr>
          <p:cNvPr id="18" name="CasellaDiTesto 17">
            <a:extLst>
              <a:ext uri="{FF2B5EF4-FFF2-40B4-BE49-F238E27FC236}">
                <a16:creationId xmlns:a16="http://schemas.microsoft.com/office/drawing/2014/main" id="{E2C9E18E-5496-11E6-B497-A092E917A51E}"/>
              </a:ext>
            </a:extLst>
          </p:cNvPr>
          <p:cNvSpPr txBox="1"/>
          <p:nvPr/>
        </p:nvSpPr>
        <p:spPr>
          <a:xfrm>
            <a:off x="5132613" y="5494319"/>
            <a:ext cx="1926772" cy="261610"/>
          </a:xfrm>
          <a:prstGeom prst="rect">
            <a:avLst/>
          </a:prstGeom>
          <a:noFill/>
        </p:spPr>
        <p:txBody>
          <a:bodyPr wrap="square" rtlCol="0">
            <a:spAutoFit/>
          </a:bodyPr>
          <a:lstStyle/>
          <a:p>
            <a:pPr algn="ctr"/>
            <a:r>
              <a:rPr lang="it-IT" sz="1100" dirty="0">
                <a:solidFill>
                  <a:schemeClr val="bg1"/>
                </a:solidFill>
                <a:latin typeface="Montserrat Black" panose="00000A00000000000000" pitchFamily="2" charset="0"/>
              </a:rPr>
              <a:t>COSTOSO</a:t>
            </a:r>
          </a:p>
        </p:txBody>
      </p:sp>
      <p:sp>
        <p:nvSpPr>
          <p:cNvPr id="19" name="CasellaDiTesto 18">
            <a:extLst>
              <a:ext uri="{FF2B5EF4-FFF2-40B4-BE49-F238E27FC236}">
                <a16:creationId xmlns:a16="http://schemas.microsoft.com/office/drawing/2014/main" id="{6EE6400A-1AB4-7CE5-9B3E-0010F021C5FB}"/>
              </a:ext>
            </a:extLst>
          </p:cNvPr>
          <p:cNvSpPr txBox="1"/>
          <p:nvPr/>
        </p:nvSpPr>
        <p:spPr>
          <a:xfrm>
            <a:off x="1129616" y="5494319"/>
            <a:ext cx="1926772" cy="261610"/>
          </a:xfrm>
          <a:prstGeom prst="rect">
            <a:avLst/>
          </a:prstGeom>
          <a:noFill/>
        </p:spPr>
        <p:txBody>
          <a:bodyPr wrap="square" rtlCol="0">
            <a:spAutoFit/>
          </a:bodyPr>
          <a:lstStyle/>
          <a:p>
            <a:pPr algn="ctr"/>
            <a:r>
              <a:rPr lang="it-IT" sz="1100" dirty="0">
                <a:solidFill>
                  <a:schemeClr val="bg1"/>
                </a:solidFill>
                <a:latin typeface="Montserrat Black" panose="00000A00000000000000" pitchFamily="2" charset="0"/>
              </a:rPr>
              <a:t>PERICOLOSO</a:t>
            </a:r>
          </a:p>
        </p:txBody>
      </p:sp>
      <mc:AlternateContent xmlns:mc="http://schemas.openxmlformats.org/markup-compatibility/2006" xmlns:psez="http://schemas.microsoft.com/office/powerpoint/2016/sectionzoom">
        <mc:Choice Requires="psez">
          <p:graphicFrame>
            <p:nvGraphicFramePr>
              <p:cNvPr id="10" name="Anteprima della sezione 9">
                <a:extLst>
                  <a:ext uri="{FF2B5EF4-FFF2-40B4-BE49-F238E27FC236}">
                    <a16:creationId xmlns:a16="http://schemas.microsoft.com/office/drawing/2014/main" id="{BF042E39-27C6-5070-522F-5FD4464F384C}"/>
                  </a:ext>
                </a:extLst>
              </p:cNvPr>
              <p:cNvGraphicFramePr>
                <a:graphicFrameLocks noChangeAspect="1"/>
              </p:cNvGraphicFramePr>
              <p:nvPr>
                <p:extLst>
                  <p:ext uri="{D42A27DB-BD31-4B8C-83A1-F6EECF244321}">
                    <p14:modId xmlns:p14="http://schemas.microsoft.com/office/powerpoint/2010/main" val="93004701"/>
                  </p:ext>
                </p:extLst>
              </p:nvPr>
            </p:nvGraphicFramePr>
            <p:xfrm>
              <a:off x="9441492" y="4720631"/>
              <a:ext cx="1315005" cy="739690"/>
            </p:xfrm>
            <a:graphic>
              <a:graphicData uri="http://schemas.microsoft.com/office/powerpoint/2016/sectionzoom">
                <psez:sectionZm>
                  <psez:sectionZmObj sectionId="{D5E0045C-8321-41D4-930D-29CD976F6B83}">
                    <psez:zmPr id="{EAE350F6-9F5D-437A-8489-5536242396DD}" transitionDur="1000">
                      <p166:blipFill xmlns:p166="http://schemas.microsoft.com/office/powerpoint/2016/6/main">
                        <a:blip r:embed="rId8"/>
                        <a:stretch>
                          <a:fillRect/>
                        </a:stretch>
                      </p166:blipFill>
                      <p166:spPr xmlns:p166="http://schemas.microsoft.com/office/powerpoint/2016/6/main">
                        <a:xfrm>
                          <a:off x="0" y="0"/>
                          <a:ext cx="1315005" cy="739690"/>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10" name="Anteprima della sezione 9">
                <a:hlinkClick r:id="rId9" action="ppaction://hlinksldjump"/>
                <a:extLst>
                  <a:ext uri="{FF2B5EF4-FFF2-40B4-BE49-F238E27FC236}">
                    <a16:creationId xmlns:a16="http://schemas.microsoft.com/office/drawing/2014/main" id="{BF042E39-27C6-5070-522F-5FD4464F384C}"/>
                  </a:ext>
                </a:extLst>
              </p:cNvPr>
              <p:cNvPicPr>
                <a:picLocks noGrp="1" noRot="1" noChangeAspect="1" noMove="1" noResize="1" noEditPoints="1" noAdjustHandles="1" noChangeArrowheads="1" noChangeShapeType="1"/>
              </p:cNvPicPr>
              <p:nvPr/>
            </p:nvPicPr>
            <p:blipFill>
              <a:blip r:embed="rId10"/>
              <a:stretch>
                <a:fillRect/>
              </a:stretch>
            </p:blipFill>
            <p:spPr>
              <a:xfrm>
                <a:off x="9441492" y="4720631"/>
                <a:ext cx="1315005" cy="739690"/>
              </a:xfrm>
              <a:prstGeom prst="roundRect">
                <a:avLst>
                  <a:gd name="adj" fmla="val 8594"/>
                </a:avLst>
              </a:prstGeom>
              <a:solidFill>
                <a:srgbClr val="FFFFFF">
                  <a:shade val="85000"/>
                </a:srgbClr>
              </a:solidFill>
              <a:ln>
                <a:noFill/>
              </a:ln>
              <a:effectLst/>
            </p:spPr>
          </p:pic>
        </mc:Fallback>
      </mc:AlternateContent>
      <p:sp>
        <p:nvSpPr>
          <p:cNvPr id="12" name="CasellaDiTesto 11">
            <a:extLst>
              <a:ext uri="{FF2B5EF4-FFF2-40B4-BE49-F238E27FC236}">
                <a16:creationId xmlns:a16="http://schemas.microsoft.com/office/drawing/2014/main" id="{68EBA94F-65C6-64FA-E38C-C098F8EA0D96}"/>
              </a:ext>
            </a:extLst>
          </p:cNvPr>
          <p:cNvSpPr txBox="1"/>
          <p:nvPr/>
        </p:nvSpPr>
        <p:spPr>
          <a:xfrm>
            <a:off x="9135612" y="5473070"/>
            <a:ext cx="1926772" cy="261610"/>
          </a:xfrm>
          <a:prstGeom prst="rect">
            <a:avLst/>
          </a:prstGeom>
          <a:noFill/>
        </p:spPr>
        <p:txBody>
          <a:bodyPr wrap="square" rtlCol="0">
            <a:spAutoFit/>
          </a:bodyPr>
          <a:lstStyle/>
          <a:p>
            <a:pPr algn="ctr"/>
            <a:r>
              <a:rPr lang="it-IT" sz="1100" dirty="0">
                <a:solidFill>
                  <a:schemeClr val="bg1"/>
                </a:solidFill>
                <a:latin typeface="Montserrat Black" panose="00000A00000000000000" pitchFamily="2" charset="0"/>
              </a:rPr>
              <a:t>COMPLICATO</a:t>
            </a:r>
          </a:p>
        </p:txBody>
      </p:sp>
      <p:pic>
        <p:nvPicPr>
          <p:cNvPr id="3" name="Immagine 2" descr="Immagine che contiene cielo, nuvola, Centrale elettrica, Torre di raffreddamento&#10;&#10;Descrizione generata automaticamente">
            <a:extLst>
              <a:ext uri="{FF2B5EF4-FFF2-40B4-BE49-F238E27FC236}">
                <a16:creationId xmlns:a16="http://schemas.microsoft.com/office/drawing/2014/main" id="{E074E226-061A-6C20-780E-3A087230FEF5}"/>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 y="0"/>
            <a:ext cx="12191999" cy="6858000"/>
          </a:xfrm>
          <a:custGeom>
            <a:avLst/>
            <a:gdLst>
              <a:gd name="connsiteX0" fmla="*/ 1090774 w 12191999"/>
              <a:gd name="connsiteY0" fmla="*/ 2048519 h 6858000"/>
              <a:gd name="connsiteX1" fmla="*/ 833002 w 12191999"/>
              <a:gd name="connsiteY1" fmla="*/ 2306290 h 6858000"/>
              <a:gd name="connsiteX2" fmla="*/ 833002 w 12191999"/>
              <a:gd name="connsiteY2" fmla="*/ 4310748 h 6858000"/>
              <a:gd name="connsiteX3" fmla="*/ 1090774 w 12191999"/>
              <a:gd name="connsiteY3" fmla="*/ 4568519 h 6858000"/>
              <a:gd name="connsiteX4" fmla="*/ 3095232 w 12191999"/>
              <a:gd name="connsiteY4" fmla="*/ 4568519 h 6858000"/>
              <a:gd name="connsiteX5" fmla="*/ 3353003 w 12191999"/>
              <a:gd name="connsiteY5" fmla="*/ 4310748 h 6858000"/>
              <a:gd name="connsiteX6" fmla="*/ 3353003 w 12191999"/>
              <a:gd name="connsiteY6" fmla="*/ 2306290 h 6858000"/>
              <a:gd name="connsiteX7" fmla="*/ 3095232 w 12191999"/>
              <a:gd name="connsiteY7" fmla="*/ 2048519 h 6858000"/>
              <a:gd name="connsiteX8" fmla="*/ 9096768 w 12191999"/>
              <a:gd name="connsiteY8" fmla="*/ 2048519 h 6858000"/>
              <a:gd name="connsiteX9" fmla="*/ 8838997 w 12191999"/>
              <a:gd name="connsiteY9" fmla="*/ 2306290 h 6858000"/>
              <a:gd name="connsiteX10" fmla="*/ 8838997 w 12191999"/>
              <a:gd name="connsiteY10" fmla="*/ 4310748 h 6858000"/>
              <a:gd name="connsiteX11" fmla="*/ 9096768 w 12191999"/>
              <a:gd name="connsiteY11" fmla="*/ 4568519 h 6858000"/>
              <a:gd name="connsiteX12" fmla="*/ 11101226 w 12191999"/>
              <a:gd name="connsiteY12" fmla="*/ 4568519 h 6858000"/>
              <a:gd name="connsiteX13" fmla="*/ 11358997 w 12191999"/>
              <a:gd name="connsiteY13" fmla="*/ 4310748 h 6858000"/>
              <a:gd name="connsiteX14" fmla="*/ 11358997 w 12191999"/>
              <a:gd name="connsiteY14" fmla="*/ 2306290 h 6858000"/>
              <a:gd name="connsiteX15" fmla="*/ 11101226 w 12191999"/>
              <a:gd name="connsiteY15" fmla="*/ 2048519 h 6858000"/>
              <a:gd name="connsiteX16" fmla="*/ 5093770 w 12191999"/>
              <a:gd name="connsiteY16" fmla="*/ 2027591 h 6858000"/>
              <a:gd name="connsiteX17" fmla="*/ 4835999 w 12191999"/>
              <a:gd name="connsiteY17" fmla="*/ 2285362 h 6858000"/>
              <a:gd name="connsiteX18" fmla="*/ 4835999 w 12191999"/>
              <a:gd name="connsiteY18" fmla="*/ 4289820 h 6858000"/>
              <a:gd name="connsiteX19" fmla="*/ 5093770 w 12191999"/>
              <a:gd name="connsiteY19" fmla="*/ 4547591 h 6858000"/>
              <a:gd name="connsiteX20" fmla="*/ 7098228 w 12191999"/>
              <a:gd name="connsiteY20" fmla="*/ 4547591 h 6858000"/>
              <a:gd name="connsiteX21" fmla="*/ 7355999 w 12191999"/>
              <a:gd name="connsiteY21" fmla="*/ 4289820 h 6858000"/>
              <a:gd name="connsiteX22" fmla="*/ 7355999 w 12191999"/>
              <a:gd name="connsiteY22" fmla="*/ 2285362 h 6858000"/>
              <a:gd name="connsiteX23" fmla="*/ 7098228 w 12191999"/>
              <a:gd name="connsiteY23" fmla="*/ 2027591 h 6858000"/>
              <a:gd name="connsiteX24" fmla="*/ 0 w 12191999"/>
              <a:gd name="connsiteY24" fmla="*/ 0 h 6858000"/>
              <a:gd name="connsiteX25" fmla="*/ 12191999 w 12191999"/>
              <a:gd name="connsiteY25" fmla="*/ 0 h 6858000"/>
              <a:gd name="connsiteX26" fmla="*/ 12191999 w 12191999"/>
              <a:gd name="connsiteY26" fmla="*/ 6858000 h 6858000"/>
              <a:gd name="connsiteX27" fmla="*/ 0 w 12191999"/>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9" h="6858000">
                <a:moveTo>
                  <a:pt x="1090774" y="2048519"/>
                </a:moveTo>
                <a:cubicBezTo>
                  <a:pt x="948411" y="2048519"/>
                  <a:pt x="833002" y="2163928"/>
                  <a:pt x="833002" y="2306290"/>
                </a:cubicBezTo>
                <a:lnTo>
                  <a:pt x="833002" y="4310748"/>
                </a:lnTo>
                <a:cubicBezTo>
                  <a:pt x="833002" y="4453111"/>
                  <a:pt x="948411" y="4568519"/>
                  <a:pt x="1090774" y="4568519"/>
                </a:cubicBezTo>
                <a:lnTo>
                  <a:pt x="3095232" y="4568519"/>
                </a:lnTo>
                <a:cubicBezTo>
                  <a:pt x="3237595" y="4568519"/>
                  <a:pt x="3353003" y="4453111"/>
                  <a:pt x="3353003" y="4310748"/>
                </a:cubicBezTo>
                <a:lnTo>
                  <a:pt x="3353003" y="2306290"/>
                </a:lnTo>
                <a:cubicBezTo>
                  <a:pt x="3353003" y="2163928"/>
                  <a:pt x="3237595" y="2048519"/>
                  <a:pt x="3095232" y="2048519"/>
                </a:cubicBezTo>
                <a:close/>
                <a:moveTo>
                  <a:pt x="9096768" y="2048519"/>
                </a:moveTo>
                <a:cubicBezTo>
                  <a:pt x="8954405" y="2048519"/>
                  <a:pt x="8838997" y="2163927"/>
                  <a:pt x="8838997" y="2306290"/>
                </a:cubicBezTo>
                <a:lnTo>
                  <a:pt x="8838997" y="4310748"/>
                </a:lnTo>
                <a:cubicBezTo>
                  <a:pt x="8838997" y="4453111"/>
                  <a:pt x="8954405" y="4568519"/>
                  <a:pt x="9096768" y="4568519"/>
                </a:cubicBezTo>
                <a:lnTo>
                  <a:pt x="11101226" y="4568519"/>
                </a:lnTo>
                <a:cubicBezTo>
                  <a:pt x="11243589" y="4568519"/>
                  <a:pt x="11358997" y="4453111"/>
                  <a:pt x="11358997" y="4310748"/>
                </a:cubicBezTo>
                <a:lnTo>
                  <a:pt x="11358997" y="2306290"/>
                </a:lnTo>
                <a:cubicBezTo>
                  <a:pt x="11358997" y="2163927"/>
                  <a:pt x="11243589" y="2048519"/>
                  <a:pt x="11101226" y="2048519"/>
                </a:cubicBezTo>
                <a:close/>
                <a:moveTo>
                  <a:pt x="5093770" y="2027591"/>
                </a:moveTo>
                <a:cubicBezTo>
                  <a:pt x="4951408" y="2027591"/>
                  <a:pt x="4835999" y="2142999"/>
                  <a:pt x="4835999" y="2285362"/>
                </a:cubicBezTo>
                <a:lnTo>
                  <a:pt x="4835999" y="4289820"/>
                </a:lnTo>
                <a:cubicBezTo>
                  <a:pt x="4835999" y="4432183"/>
                  <a:pt x="4951408" y="4547591"/>
                  <a:pt x="5093770" y="4547591"/>
                </a:cubicBezTo>
                <a:lnTo>
                  <a:pt x="7098228" y="4547591"/>
                </a:lnTo>
                <a:cubicBezTo>
                  <a:pt x="7240591" y="4547591"/>
                  <a:pt x="7355999" y="4432183"/>
                  <a:pt x="7355999" y="4289820"/>
                </a:cubicBezTo>
                <a:lnTo>
                  <a:pt x="7355999" y="2285362"/>
                </a:lnTo>
                <a:cubicBezTo>
                  <a:pt x="7355999" y="2142999"/>
                  <a:pt x="7240591" y="2027591"/>
                  <a:pt x="7098228" y="2027591"/>
                </a:cubicBezTo>
                <a:close/>
                <a:moveTo>
                  <a:pt x="0" y="0"/>
                </a:moveTo>
                <a:lnTo>
                  <a:pt x="12191999" y="0"/>
                </a:lnTo>
                <a:lnTo>
                  <a:pt x="12191999" y="6858000"/>
                </a:lnTo>
                <a:lnTo>
                  <a:pt x="0" y="6858000"/>
                </a:lnTo>
                <a:close/>
              </a:path>
            </a:pathLst>
          </a:custGeom>
        </p:spPr>
      </p:pic>
      <p:sp useBgFill="1">
        <p:nvSpPr>
          <p:cNvPr id="6" name="Rettangolo con angoli arrotondati 5">
            <a:hlinkHover r:id="rId12" action="ppaction://hlinksldjump"/>
            <a:extLst>
              <a:ext uri="{FF2B5EF4-FFF2-40B4-BE49-F238E27FC236}">
                <a16:creationId xmlns:a16="http://schemas.microsoft.com/office/drawing/2014/main" id="{197F24EC-EAE0-336C-6317-8C4B69D6D441}"/>
              </a:ext>
            </a:extLst>
          </p:cNvPr>
          <p:cNvSpPr/>
          <p:nvPr/>
        </p:nvSpPr>
        <p:spPr>
          <a:xfrm rot="5400000">
            <a:off x="8838998"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useBgFill="1">
        <p:nvSpPr>
          <p:cNvPr id="4" name="Rettangolo con angoli arrotondati 3">
            <a:hlinkHover r:id="rId13" action="ppaction://hlinksldjump"/>
            <a:extLst>
              <a:ext uri="{FF2B5EF4-FFF2-40B4-BE49-F238E27FC236}">
                <a16:creationId xmlns:a16="http://schemas.microsoft.com/office/drawing/2014/main" id="{40ADD918-1ECD-E595-CA7C-5037B7B68EE0}"/>
              </a:ext>
            </a:extLst>
          </p:cNvPr>
          <p:cNvSpPr/>
          <p:nvPr/>
        </p:nvSpPr>
        <p:spPr>
          <a:xfrm rot="5400000">
            <a:off x="833003"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sp useBgFill="1">
        <p:nvSpPr>
          <p:cNvPr id="5" name="Rettangolo con angoli arrotondati 4">
            <a:hlinkHover r:id="rId14" action="ppaction://hlinksldjump"/>
            <a:extLst>
              <a:ext uri="{FF2B5EF4-FFF2-40B4-BE49-F238E27FC236}">
                <a16:creationId xmlns:a16="http://schemas.microsoft.com/office/drawing/2014/main" id="{61EF5D24-1818-BDBB-CE0F-0752860CE8BB}"/>
              </a:ext>
            </a:extLst>
          </p:cNvPr>
          <p:cNvSpPr/>
          <p:nvPr/>
        </p:nvSpPr>
        <p:spPr>
          <a:xfrm rot="5400000">
            <a:off x="4836000" y="2027591"/>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7" name="Elemento grafico 6" descr="Soldi volanti contorno">
            <a:extLst>
              <a:ext uri="{FF2B5EF4-FFF2-40B4-BE49-F238E27FC236}">
                <a16:creationId xmlns:a16="http://schemas.microsoft.com/office/drawing/2014/main" id="{527E87A9-EFF8-C4AC-DADD-E9BB074B44C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236797" y="2328480"/>
            <a:ext cx="1718403" cy="1718403"/>
          </a:xfrm>
          <a:prstGeom prst="rect">
            <a:avLst/>
          </a:prstGeom>
        </p:spPr>
      </p:pic>
      <p:pic>
        <p:nvPicPr>
          <p:cNvPr id="9" name="Elemento grafico 8" descr="Esplosione contorno">
            <a:extLst>
              <a:ext uri="{FF2B5EF4-FFF2-40B4-BE49-F238E27FC236}">
                <a16:creationId xmlns:a16="http://schemas.microsoft.com/office/drawing/2014/main" id="{7B80A507-8B61-3833-103B-747C609D82B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34403" y="2355664"/>
            <a:ext cx="1717200" cy="1717200"/>
          </a:xfrm>
          <a:prstGeom prst="rect">
            <a:avLst/>
          </a:prstGeom>
        </p:spPr>
      </p:pic>
      <p:pic>
        <p:nvPicPr>
          <p:cNvPr id="20" name="Immagine 19" descr="Immagine che contiene cielo, nuvola, Centrale elettrica, Torre di raffreddamento&#10;&#10;Descrizione generata automaticamente">
            <a:extLst>
              <a:ext uri="{FF2B5EF4-FFF2-40B4-BE49-F238E27FC236}">
                <a16:creationId xmlns:a16="http://schemas.microsoft.com/office/drawing/2014/main" id="{92E0FDDA-3E06-5276-60DD-DF1F44E96D07}"/>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 y="0"/>
            <a:ext cx="12191999" cy="6858000"/>
          </a:xfrm>
          <a:custGeom>
            <a:avLst/>
            <a:gdLst>
              <a:gd name="connsiteX0" fmla="*/ 1090774 w 12191999"/>
              <a:gd name="connsiteY0" fmla="*/ 2048519 h 6858000"/>
              <a:gd name="connsiteX1" fmla="*/ 833002 w 12191999"/>
              <a:gd name="connsiteY1" fmla="*/ 2306290 h 6858000"/>
              <a:gd name="connsiteX2" fmla="*/ 833002 w 12191999"/>
              <a:gd name="connsiteY2" fmla="*/ 4310748 h 6858000"/>
              <a:gd name="connsiteX3" fmla="*/ 1090774 w 12191999"/>
              <a:gd name="connsiteY3" fmla="*/ 4568519 h 6858000"/>
              <a:gd name="connsiteX4" fmla="*/ 3095232 w 12191999"/>
              <a:gd name="connsiteY4" fmla="*/ 4568519 h 6858000"/>
              <a:gd name="connsiteX5" fmla="*/ 3353003 w 12191999"/>
              <a:gd name="connsiteY5" fmla="*/ 4310748 h 6858000"/>
              <a:gd name="connsiteX6" fmla="*/ 3353003 w 12191999"/>
              <a:gd name="connsiteY6" fmla="*/ 2306290 h 6858000"/>
              <a:gd name="connsiteX7" fmla="*/ 3095232 w 12191999"/>
              <a:gd name="connsiteY7" fmla="*/ 2048519 h 6858000"/>
              <a:gd name="connsiteX8" fmla="*/ 9096768 w 12191999"/>
              <a:gd name="connsiteY8" fmla="*/ 2048519 h 6858000"/>
              <a:gd name="connsiteX9" fmla="*/ 8838997 w 12191999"/>
              <a:gd name="connsiteY9" fmla="*/ 2306290 h 6858000"/>
              <a:gd name="connsiteX10" fmla="*/ 8838997 w 12191999"/>
              <a:gd name="connsiteY10" fmla="*/ 4310748 h 6858000"/>
              <a:gd name="connsiteX11" fmla="*/ 9096768 w 12191999"/>
              <a:gd name="connsiteY11" fmla="*/ 4568519 h 6858000"/>
              <a:gd name="connsiteX12" fmla="*/ 11101226 w 12191999"/>
              <a:gd name="connsiteY12" fmla="*/ 4568519 h 6858000"/>
              <a:gd name="connsiteX13" fmla="*/ 11358997 w 12191999"/>
              <a:gd name="connsiteY13" fmla="*/ 4310748 h 6858000"/>
              <a:gd name="connsiteX14" fmla="*/ 11358997 w 12191999"/>
              <a:gd name="connsiteY14" fmla="*/ 2306290 h 6858000"/>
              <a:gd name="connsiteX15" fmla="*/ 11101226 w 12191999"/>
              <a:gd name="connsiteY15" fmla="*/ 2048519 h 6858000"/>
              <a:gd name="connsiteX16" fmla="*/ 5093770 w 12191999"/>
              <a:gd name="connsiteY16" fmla="*/ 2027591 h 6858000"/>
              <a:gd name="connsiteX17" fmla="*/ 4835999 w 12191999"/>
              <a:gd name="connsiteY17" fmla="*/ 2285362 h 6858000"/>
              <a:gd name="connsiteX18" fmla="*/ 4835999 w 12191999"/>
              <a:gd name="connsiteY18" fmla="*/ 4289820 h 6858000"/>
              <a:gd name="connsiteX19" fmla="*/ 5093770 w 12191999"/>
              <a:gd name="connsiteY19" fmla="*/ 4547591 h 6858000"/>
              <a:gd name="connsiteX20" fmla="*/ 7098228 w 12191999"/>
              <a:gd name="connsiteY20" fmla="*/ 4547591 h 6858000"/>
              <a:gd name="connsiteX21" fmla="*/ 7355999 w 12191999"/>
              <a:gd name="connsiteY21" fmla="*/ 4289820 h 6858000"/>
              <a:gd name="connsiteX22" fmla="*/ 7355999 w 12191999"/>
              <a:gd name="connsiteY22" fmla="*/ 2285362 h 6858000"/>
              <a:gd name="connsiteX23" fmla="*/ 7098228 w 12191999"/>
              <a:gd name="connsiteY23" fmla="*/ 2027591 h 6858000"/>
              <a:gd name="connsiteX24" fmla="*/ 0 w 12191999"/>
              <a:gd name="connsiteY24" fmla="*/ 0 h 6858000"/>
              <a:gd name="connsiteX25" fmla="*/ 12191999 w 12191999"/>
              <a:gd name="connsiteY25" fmla="*/ 0 h 6858000"/>
              <a:gd name="connsiteX26" fmla="*/ 12191999 w 12191999"/>
              <a:gd name="connsiteY26" fmla="*/ 6858000 h 6858000"/>
              <a:gd name="connsiteX27" fmla="*/ 0 w 12191999"/>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9" h="6858000">
                <a:moveTo>
                  <a:pt x="1090774" y="2048519"/>
                </a:moveTo>
                <a:cubicBezTo>
                  <a:pt x="948411" y="2048519"/>
                  <a:pt x="833002" y="2163928"/>
                  <a:pt x="833002" y="2306290"/>
                </a:cubicBezTo>
                <a:lnTo>
                  <a:pt x="833002" y="4310748"/>
                </a:lnTo>
                <a:cubicBezTo>
                  <a:pt x="833002" y="4453111"/>
                  <a:pt x="948411" y="4568519"/>
                  <a:pt x="1090774" y="4568519"/>
                </a:cubicBezTo>
                <a:lnTo>
                  <a:pt x="3095232" y="4568519"/>
                </a:lnTo>
                <a:cubicBezTo>
                  <a:pt x="3237595" y="4568519"/>
                  <a:pt x="3353003" y="4453111"/>
                  <a:pt x="3353003" y="4310748"/>
                </a:cubicBezTo>
                <a:lnTo>
                  <a:pt x="3353003" y="2306290"/>
                </a:lnTo>
                <a:cubicBezTo>
                  <a:pt x="3353003" y="2163928"/>
                  <a:pt x="3237595" y="2048519"/>
                  <a:pt x="3095232" y="2048519"/>
                </a:cubicBezTo>
                <a:close/>
                <a:moveTo>
                  <a:pt x="9096768" y="2048519"/>
                </a:moveTo>
                <a:cubicBezTo>
                  <a:pt x="8954405" y="2048519"/>
                  <a:pt x="8838997" y="2163927"/>
                  <a:pt x="8838997" y="2306290"/>
                </a:cubicBezTo>
                <a:lnTo>
                  <a:pt x="8838997" y="4310748"/>
                </a:lnTo>
                <a:cubicBezTo>
                  <a:pt x="8838997" y="4453111"/>
                  <a:pt x="8954405" y="4568519"/>
                  <a:pt x="9096768" y="4568519"/>
                </a:cubicBezTo>
                <a:lnTo>
                  <a:pt x="11101226" y="4568519"/>
                </a:lnTo>
                <a:cubicBezTo>
                  <a:pt x="11243589" y="4568519"/>
                  <a:pt x="11358997" y="4453111"/>
                  <a:pt x="11358997" y="4310748"/>
                </a:cubicBezTo>
                <a:lnTo>
                  <a:pt x="11358997" y="2306290"/>
                </a:lnTo>
                <a:cubicBezTo>
                  <a:pt x="11358997" y="2163927"/>
                  <a:pt x="11243589" y="2048519"/>
                  <a:pt x="11101226" y="2048519"/>
                </a:cubicBezTo>
                <a:close/>
                <a:moveTo>
                  <a:pt x="5093770" y="2027591"/>
                </a:moveTo>
                <a:cubicBezTo>
                  <a:pt x="4951408" y="2027591"/>
                  <a:pt x="4835999" y="2142999"/>
                  <a:pt x="4835999" y="2285362"/>
                </a:cubicBezTo>
                <a:lnTo>
                  <a:pt x="4835999" y="4289820"/>
                </a:lnTo>
                <a:cubicBezTo>
                  <a:pt x="4835999" y="4432183"/>
                  <a:pt x="4951408" y="4547591"/>
                  <a:pt x="5093770" y="4547591"/>
                </a:cubicBezTo>
                <a:lnTo>
                  <a:pt x="7098228" y="4547591"/>
                </a:lnTo>
                <a:cubicBezTo>
                  <a:pt x="7240591" y="4547591"/>
                  <a:pt x="7355999" y="4432183"/>
                  <a:pt x="7355999" y="4289820"/>
                </a:cubicBezTo>
                <a:lnTo>
                  <a:pt x="7355999" y="2285362"/>
                </a:lnTo>
                <a:cubicBezTo>
                  <a:pt x="7355999" y="2142999"/>
                  <a:pt x="7240591" y="2027591"/>
                  <a:pt x="7098228" y="2027591"/>
                </a:cubicBezTo>
                <a:close/>
                <a:moveTo>
                  <a:pt x="0" y="0"/>
                </a:moveTo>
                <a:lnTo>
                  <a:pt x="12191999" y="0"/>
                </a:lnTo>
                <a:lnTo>
                  <a:pt x="12191999" y="6858000"/>
                </a:lnTo>
                <a:lnTo>
                  <a:pt x="0" y="6858000"/>
                </a:lnTo>
                <a:close/>
              </a:path>
            </a:pathLst>
          </a:custGeom>
        </p:spPr>
      </p:pic>
      <p:sp>
        <p:nvSpPr>
          <p:cNvPr id="14" name="CasellaDiTesto 13">
            <a:extLst>
              <a:ext uri="{FF2B5EF4-FFF2-40B4-BE49-F238E27FC236}">
                <a16:creationId xmlns:a16="http://schemas.microsoft.com/office/drawing/2014/main" id="{78F2D9E6-5A7F-C149-B99D-70C1A3DDE14B}"/>
              </a:ext>
            </a:extLst>
          </p:cNvPr>
          <p:cNvSpPr txBox="1"/>
          <p:nvPr/>
        </p:nvSpPr>
        <p:spPr>
          <a:xfrm>
            <a:off x="5044438" y="1595245"/>
            <a:ext cx="2103120" cy="369332"/>
          </a:xfrm>
          <a:prstGeom prst="rect">
            <a:avLst/>
          </a:prstGeom>
          <a:noFill/>
        </p:spPr>
        <p:txBody>
          <a:bodyPr wrap="square" rtlCol="0">
            <a:spAutoFit/>
          </a:bodyPr>
          <a:lstStyle/>
          <a:p>
            <a:pPr algn="ctr"/>
            <a:r>
              <a:rPr lang="it-IT" dirty="0">
                <a:solidFill>
                  <a:schemeClr val="bg1"/>
                </a:solidFill>
                <a:latin typeface="Montserrat SemiBold" panose="00000700000000000000" pitchFamily="2" charset="0"/>
              </a:rPr>
              <a:t>Il nucleare è:</a:t>
            </a:r>
            <a:endParaRPr lang="it-IT" dirty="0">
              <a:latin typeface="Montserrat SemiBold" panose="00000700000000000000" pitchFamily="2" charset="0"/>
            </a:endParaRPr>
          </a:p>
        </p:txBody>
      </p:sp>
      <p:pic>
        <p:nvPicPr>
          <p:cNvPr id="2" name="Elemento grafico 1" descr="Atomo con riempimento a tinta unita">
            <a:extLst>
              <a:ext uri="{FF2B5EF4-FFF2-40B4-BE49-F238E27FC236}">
                <a16:creationId xmlns:a16="http://schemas.microsoft.com/office/drawing/2014/main" id="{9CDEA973-7BFE-01AB-E2AB-D8183FBCB2A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214428" y="2408698"/>
            <a:ext cx="1769137" cy="1769137"/>
          </a:xfrm>
          <a:prstGeom prst="rect">
            <a:avLst/>
          </a:prstGeom>
        </p:spPr>
      </p:pic>
      <p:sp>
        <p:nvSpPr>
          <p:cNvPr id="22" name="CasellaDiTesto 21">
            <a:extLst>
              <a:ext uri="{FF2B5EF4-FFF2-40B4-BE49-F238E27FC236}">
                <a16:creationId xmlns:a16="http://schemas.microsoft.com/office/drawing/2014/main" id="{5C9DE131-AABC-7D7D-9BD1-9A9FE7CDC5F9}"/>
              </a:ext>
            </a:extLst>
          </p:cNvPr>
          <p:cNvSpPr txBox="1"/>
          <p:nvPr/>
        </p:nvSpPr>
        <p:spPr>
          <a:xfrm>
            <a:off x="587889" y="25585"/>
            <a:ext cx="11016218" cy="1754326"/>
          </a:xfrm>
          <a:prstGeom prst="rect">
            <a:avLst/>
          </a:prstGeom>
          <a:noFill/>
        </p:spPr>
        <p:txBody>
          <a:bodyPr wrap="square" rtlCol="0">
            <a:spAutoFit/>
          </a:bodyPr>
          <a:lstStyle/>
          <a:p>
            <a:pPr algn="ctr"/>
            <a:r>
              <a:rPr lang="it-IT" sz="5400" dirty="0">
                <a:solidFill>
                  <a:srgbClr val="FDFDFD"/>
                </a:solidFill>
                <a:latin typeface="Montserrat Black" panose="00000A00000000000000" pitchFamily="2" charset="0"/>
                <a:ea typeface="Lato Medium" panose="020F0502020204030203" pitchFamily="34" charset="0"/>
                <a:cs typeface="Lato Medium" panose="020F0502020204030203" pitchFamily="34" charset="0"/>
              </a:rPr>
              <a:t>UNA CENTRALE DI PREGIUDIZI</a:t>
            </a:r>
          </a:p>
        </p:txBody>
      </p:sp>
      <p:sp>
        <p:nvSpPr>
          <p:cNvPr id="8" name="CasellaDiTesto 7">
            <a:extLst>
              <a:ext uri="{FF2B5EF4-FFF2-40B4-BE49-F238E27FC236}">
                <a16:creationId xmlns:a16="http://schemas.microsoft.com/office/drawing/2014/main" id="{BE0114B7-2BFB-C648-9F41-34500BA3F143}"/>
              </a:ext>
            </a:extLst>
          </p:cNvPr>
          <p:cNvSpPr txBox="1"/>
          <p:nvPr/>
        </p:nvSpPr>
        <p:spPr>
          <a:xfrm>
            <a:off x="39913" y="6228588"/>
            <a:ext cx="3516087" cy="523220"/>
          </a:xfrm>
          <a:prstGeom prst="rect">
            <a:avLst/>
          </a:prstGeom>
          <a:noFill/>
        </p:spPr>
        <p:txBody>
          <a:bodyPr wrap="square" rtlCol="0">
            <a:spAutoFit/>
          </a:bodyPr>
          <a:lstStyle/>
          <a:p>
            <a:r>
              <a:rPr lang="it-IT" sz="1400" dirty="0">
                <a:solidFill>
                  <a:schemeClr val="bg1"/>
                </a:solidFill>
                <a:latin typeface="Montserrat" panose="00000500000000000000" pitchFamily="2" charset="0"/>
              </a:rPr>
              <a:t>Presentazione realizzata da:  Giancarmine Sparso</a:t>
            </a:r>
          </a:p>
        </p:txBody>
      </p:sp>
    </p:spTree>
    <p:extLst>
      <p:ext uri="{BB962C8B-B14F-4D97-AF65-F5344CB8AC3E}">
        <p14:creationId xmlns:p14="http://schemas.microsoft.com/office/powerpoint/2010/main" val="4263496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 name="CasellaDiTesto 2">
            <a:extLst>
              <a:ext uri="{FF2B5EF4-FFF2-40B4-BE49-F238E27FC236}">
                <a16:creationId xmlns:a16="http://schemas.microsoft.com/office/drawing/2014/main" id="{16A8E16A-7F5B-5CB9-0B62-713AC7340E7B}"/>
              </a:ext>
            </a:extLst>
          </p:cNvPr>
          <p:cNvSpPr txBox="1"/>
          <p:nvPr/>
        </p:nvSpPr>
        <p:spPr>
          <a:xfrm>
            <a:off x="191685" y="1466164"/>
            <a:ext cx="6018615" cy="5215495"/>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pPr>
              <a:lnSpc>
                <a:spcPct val="107000"/>
              </a:lnSpc>
              <a:spcAft>
                <a:spcPts val="800"/>
              </a:spcAft>
            </a:pP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Si arriva al punto che le canaline delle barre di controllo si deformano per l’elevata temperatura e ciò rende impossibile reinserire le barre. Il vapore inizia a dissociarsi dando origine a idrogeno gassoso. L’acqua liquida ancora presente nel reattore entra a contatto con il combustibile fuso genera un esplosione di vapore così violenta da spazzare via la piastra superiore del reattore dal peso di 1000t. L’aria dell’atmosfera entra a contatto con il nocciolo e causa la detonazione dell’idrogeno gassoso presente dando origine a una seconda enorme esplosione, la grafite delle barre prede fuoco e, dato che l’edificio di contenimento non ha il tetto (per via della gru di prima) i fumi dell’incendio di liberano nell’atmosfera dando vita alla nube radioattiva.</a:t>
            </a:r>
            <a:endParaRPr lang="it-IT"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useBgFill="1">
        <p:nvSpPr>
          <p:cNvPr id="4" name="CasellaDiTesto 3">
            <a:extLst>
              <a:ext uri="{FF2B5EF4-FFF2-40B4-BE49-F238E27FC236}">
                <a16:creationId xmlns:a16="http://schemas.microsoft.com/office/drawing/2014/main" id="{682B2585-4721-6B15-FDC4-0D07F90EEEE3}"/>
              </a:ext>
            </a:extLst>
          </p:cNvPr>
          <p:cNvSpPr txBox="1"/>
          <p:nvPr/>
        </p:nvSpPr>
        <p:spPr>
          <a:xfrm>
            <a:off x="1098648" y="399791"/>
            <a:ext cx="9994704" cy="865584"/>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INIZIA IL TEST VERO E PROPRIO</a:t>
            </a:r>
          </a:p>
        </p:txBody>
      </p:sp>
      <p:grpSp>
        <p:nvGrpSpPr>
          <p:cNvPr id="16" name="Gruppo 15">
            <a:extLst>
              <a:ext uri="{FF2B5EF4-FFF2-40B4-BE49-F238E27FC236}">
                <a16:creationId xmlns:a16="http://schemas.microsoft.com/office/drawing/2014/main" id="{04837378-A075-5439-339B-94B7BA4B9329}"/>
              </a:ext>
            </a:extLst>
          </p:cNvPr>
          <p:cNvGrpSpPr/>
          <p:nvPr/>
        </p:nvGrpSpPr>
        <p:grpSpPr>
          <a:xfrm>
            <a:off x="6484603" y="2235200"/>
            <a:ext cx="5515712" cy="3394075"/>
            <a:chOff x="6400063" y="2235200"/>
            <a:chExt cx="5515712" cy="3394075"/>
          </a:xfrm>
        </p:grpSpPr>
        <p:sp useBgFill="1">
          <p:nvSpPr>
            <p:cNvPr id="8" name="Rettangolo con angoli arrotondati 7">
              <a:extLst>
                <a:ext uri="{FF2B5EF4-FFF2-40B4-BE49-F238E27FC236}">
                  <a16:creationId xmlns:a16="http://schemas.microsoft.com/office/drawing/2014/main" id="{CC50B299-5B49-B628-0DDF-A00272F34EB7}"/>
                </a:ext>
              </a:extLst>
            </p:cNvPr>
            <p:cNvSpPr/>
            <p:nvPr/>
          </p:nvSpPr>
          <p:spPr>
            <a:xfrm>
              <a:off x="6400063" y="2235200"/>
              <a:ext cx="5515712" cy="3394075"/>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15" name="Immagine 14">
              <a:extLst>
                <a:ext uri="{FF2B5EF4-FFF2-40B4-BE49-F238E27FC236}">
                  <a16:creationId xmlns:a16="http://schemas.microsoft.com/office/drawing/2014/main" id="{04D443C6-AAB4-BB3A-AD13-383D2275CD24}"/>
                </a:ext>
              </a:extLst>
            </p:cNvPr>
            <p:cNvPicPr>
              <a:picLocks noChangeAspect="1"/>
            </p:cNvPicPr>
            <p:nvPr/>
          </p:nvPicPr>
          <p:blipFill>
            <a:blip r:embed="rId3"/>
            <a:stretch>
              <a:fillRect/>
            </a:stretch>
          </p:blipFill>
          <p:spPr>
            <a:xfrm>
              <a:off x="6675857" y="2501900"/>
              <a:ext cx="4966766" cy="2857499"/>
            </a:xfrm>
            <a:prstGeom prst="rect">
              <a:avLst/>
            </a:prstGeom>
          </p:spPr>
        </p:pic>
      </p:grpSp>
    </p:spTree>
    <p:extLst>
      <p:ext uri="{BB962C8B-B14F-4D97-AF65-F5344CB8AC3E}">
        <p14:creationId xmlns:p14="http://schemas.microsoft.com/office/powerpoint/2010/main" val="3388436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 name="CasellaDiTesto 2">
            <a:extLst>
              <a:ext uri="{FF2B5EF4-FFF2-40B4-BE49-F238E27FC236}">
                <a16:creationId xmlns:a16="http://schemas.microsoft.com/office/drawing/2014/main" id="{16A8E16A-7F5B-5CB9-0B62-713AC7340E7B}"/>
              </a:ext>
            </a:extLst>
          </p:cNvPr>
          <p:cNvSpPr txBox="1"/>
          <p:nvPr/>
        </p:nvSpPr>
        <p:spPr>
          <a:xfrm>
            <a:off x="415156" y="2623580"/>
            <a:ext cx="8605019" cy="3705017"/>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pPr>
              <a:lnSpc>
                <a:spcPct val="107000"/>
              </a:lnSpc>
              <a:spcAft>
                <a:spcPts val="800"/>
              </a:spcAft>
            </a:pP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Le vittime correlate all’incidente in se, secondo le Nazioni Unite, sono 54 (dovute alle violenti esplosioni e ai crolli del reattore 4). Le vittime del fallout nucleare sono state calcolate statisticamente studiando l’incremento dei tumori nelle zone maggiormente colpite dalla nube radioattiva dall’ONU. Il rapporto è stato aggiornato varie volte, l’ultima nel 2020, e riporta che si stimano 16000 casi di tumore alla tiroide nel corso di un secolo dall’incidente dovuti all’assunzione di iodio-131, per fortuna il tumore alla tiroide è il più trattabile con un tasso di sopravvivenza che si aggira tra il 96%-99%. Ciò porta l’ordine dei morti del disastro di Chernobyl a poche centinaia. A oggi lo iodio-131 è l’unico elemento della nube tossica ritenuto scientificamente responsabile dell’incremento di tumori nella zona colpita.</a:t>
            </a:r>
            <a:endParaRPr lang="it-IT"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useBgFill="1">
        <p:nvSpPr>
          <p:cNvPr id="5" name="CasellaDiTesto 4">
            <a:extLst>
              <a:ext uri="{FF2B5EF4-FFF2-40B4-BE49-F238E27FC236}">
                <a16:creationId xmlns:a16="http://schemas.microsoft.com/office/drawing/2014/main" id="{E3B74501-B3E5-F081-7D58-E9BEF4F1EAFA}"/>
              </a:ext>
            </a:extLst>
          </p:cNvPr>
          <p:cNvSpPr txBox="1"/>
          <p:nvPr/>
        </p:nvSpPr>
        <p:spPr>
          <a:xfrm>
            <a:off x="415156" y="206178"/>
            <a:ext cx="11361688"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BILANCIO DEI MORTI DEL PEGGIOR «INCIDENTE» NUCLEARE DELLA STORIA</a:t>
            </a:r>
          </a:p>
        </p:txBody>
      </p:sp>
      <p:pic>
        <p:nvPicPr>
          <p:cNvPr id="7" name="Elemento grafico 6">
            <a:extLst>
              <a:ext uri="{FF2B5EF4-FFF2-40B4-BE49-F238E27FC236}">
                <a16:creationId xmlns:a16="http://schemas.microsoft.com/office/drawing/2014/main" id="{36C64983-DBD5-A841-F8AC-20EFC222D7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2175" y="2461550"/>
            <a:ext cx="1866900" cy="4029075"/>
          </a:xfrm>
          <a:prstGeom prst="rect">
            <a:avLst/>
          </a:prstGeom>
        </p:spPr>
      </p:pic>
    </p:spTree>
    <p:extLst>
      <p:ext uri="{BB962C8B-B14F-4D97-AF65-F5344CB8AC3E}">
        <p14:creationId xmlns:p14="http://schemas.microsoft.com/office/powerpoint/2010/main" val="3770647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C0EF766A-F221-C50F-81D4-D071D4D1146F}"/>
              </a:ext>
            </a:extLst>
          </p:cNvPr>
          <p:cNvSpPr txBox="1"/>
          <p:nvPr/>
        </p:nvSpPr>
        <p:spPr>
          <a:xfrm>
            <a:off x="641456" y="2522652"/>
            <a:ext cx="6292744" cy="376475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L’11 marzo 2011 il Giappone viene colpito dal quarto terremoto più forte mai registrato nella storia, un magnitudo Richter 9, trentamila volte più potente del terremoto dell’aquila. Il terremoto in sé non causò danni a nessuna delle 51 centrali presenti sul territorio, che vennero spente in via precauzionale. Cinquanta minuti dopo il terremoto arrivò lo tsunami di 13 metri che investì 3 centrali diverse, di queste tre due riuscirono ad assorbire l’urto senza problemi, una di queste aveva un muro di contenimento di “solo” 9m, ciò permise all’acqua di tracimare e allagare la centrale disattivando così il sistema di raffreddamento secondario a diesel. </a:t>
            </a:r>
            <a:endParaRPr lang="it-IT" dirty="0">
              <a:solidFill>
                <a:schemeClr val="bg1"/>
              </a:solidFill>
            </a:endParaRPr>
          </a:p>
        </p:txBody>
      </p:sp>
      <p:sp useBgFill="1">
        <p:nvSpPr>
          <p:cNvPr id="6" name="CasellaDiTesto 5">
            <a:extLst>
              <a:ext uri="{FF2B5EF4-FFF2-40B4-BE49-F238E27FC236}">
                <a16:creationId xmlns:a16="http://schemas.microsoft.com/office/drawing/2014/main" id="{813584C5-73F6-FE54-CF0F-4AC55A894754}"/>
              </a:ext>
            </a:extLst>
          </p:cNvPr>
          <p:cNvSpPr txBox="1"/>
          <p:nvPr/>
        </p:nvSpPr>
        <p:spPr>
          <a:xfrm>
            <a:off x="785201" y="353264"/>
            <a:ext cx="10621598"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UN TERREMOTO COME GLI ALTRI</a:t>
            </a:r>
          </a:p>
        </p:txBody>
      </p:sp>
      <p:grpSp>
        <p:nvGrpSpPr>
          <p:cNvPr id="11" name="Gruppo 10">
            <a:extLst>
              <a:ext uri="{FF2B5EF4-FFF2-40B4-BE49-F238E27FC236}">
                <a16:creationId xmlns:a16="http://schemas.microsoft.com/office/drawing/2014/main" id="{DF8BDF9F-403B-2526-B1C1-2357F1087242}"/>
              </a:ext>
            </a:extLst>
          </p:cNvPr>
          <p:cNvGrpSpPr/>
          <p:nvPr/>
        </p:nvGrpSpPr>
        <p:grpSpPr>
          <a:xfrm>
            <a:off x="7486650" y="1727581"/>
            <a:ext cx="4248150" cy="4777155"/>
            <a:chOff x="7311251" y="1305406"/>
            <a:chExt cx="4623574" cy="5199329"/>
          </a:xfrm>
        </p:grpSpPr>
        <p:sp useBgFill="1">
          <p:nvSpPr>
            <p:cNvPr id="9" name="Rettangolo con angoli arrotondati 8">
              <a:extLst>
                <a:ext uri="{FF2B5EF4-FFF2-40B4-BE49-F238E27FC236}">
                  <a16:creationId xmlns:a16="http://schemas.microsoft.com/office/drawing/2014/main" id="{B1AF43DB-B4AF-C226-CABA-0EED9D9402E7}"/>
                </a:ext>
              </a:extLst>
            </p:cNvPr>
            <p:cNvSpPr/>
            <p:nvPr/>
          </p:nvSpPr>
          <p:spPr>
            <a:xfrm>
              <a:off x="7311251" y="1305406"/>
              <a:ext cx="4623574" cy="5199329"/>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7" name="Gruppo 6">
              <a:extLst>
                <a:ext uri="{FF2B5EF4-FFF2-40B4-BE49-F238E27FC236}">
                  <a16:creationId xmlns:a16="http://schemas.microsoft.com/office/drawing/2014/main" id="{CD38637D-4797-5BED-E712-DBD97979A4D4}"/>
                </a:ext>
              </a:extLst>
            </p:cNvPr>
            <p:cNvGrpSpPr/>
            <p:nvPr/>
          </p:nvGrpSpPr>
          <p:grpSpPr>
            <a:xfrm>
              <a:off x="7515225" y="1469612"/>
              <a:ext cx="4210050" cy="4814883"/>
              <a:chOff x="7515225" y="1469612"/>
              <a:chExt cx="4210050" cy="4814883"/>
            </a:xfrm>
          </p:grpSpPr>
          <p:pic>
            <p:nvPicPr>
              <p:cNvPr id="7170" name="Picture 2" descr="Fukushima, dieci anni dopo | Il Foglio">
                <a:extLst>
                  <a:ext uri="{FF2B5EF4-FFF2-40B4-BE49-F238E27FC236}">
                    <a16:creationId xmlns:a16="http://schemas.microsoft.com/office/drawing/2014/main" id="{E05D7EDA-09CC-F26F-4B37-B6B7C21A8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225" y="4074219"/>
                <a:ext cx="4210050" cy="221027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l Giappone 10 anni dopo Fukushima. «Grazie a chi ci ha aiutato» - RomaSette">
                <a:extLst>
                  <a:ext uri="{FF2B5EF4-FFF2-40B4-BE49-F238E27FC236}">
                    <a16:creationId xmlns:a16="http://schemas.microsoft.com/office/drawing/2014/main" id="{466E565E-801D-4B60-3DFF-D9595BB57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225" y="1469612"/>
                <a:ext cx="4210050" cy="244040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569114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C0EF766A-F221-C50F-81D4-D071D4D1146F}"/>
              </a:ext>
            </a:extLst>
          </p:cNvPr>
          <p:cNvSpPr txBox="1"/>
          <p:nvPr/>
        </p:nvSpPr>
        <p:spPr>
          <a:xfrm>
            <a:off x="304800" y="2562225"/>
            <a:ext cx="5987945" cy="3482400"/>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Di per sé questo non sarebbe un problema data l’esistenza di un terzo sistema di backup a batterie dalla durata di 6 ore, tempo sufficiente, in condizioni normali, a ripristinare gli altri sistemi. Tuttavia, il Giappone era stato appena colpito da un terremoto di magnitudo 9 e gli sforzi del governo erano rivolti a soccorrere i civili sotto le macerie. Le batterie si esauriscono e le barre di combustibile iniziano a scaldarsi per via del decadimento degli elementi di transizione rimasti, ricordiamo che il reattore in tutto ciò è spento e non vi sono reazioni di fissione. </a:t>
            </a:r>
            <a:endParaRPr lang="it-IT" dirty="0">
              <a:solidFill>
                <a:schemeClr val="bg1"/>
              </a:solidFill>
            </a:endParaRPr>
          </a:p>
        </p:txBody>
      </p:sp>
      <p:sp useBgFill="1">
        <p:nvSpPr>
          <p:cNvPr id="7" name="CasellaDiTesto 6">
            <a:extLst>
              <a:ext uri="{FF2B5EF4-FFF2-40B4-BE49-F238E27FC236}">
                <a16:creationId xmlns:a16="http://schemas.microsoft.com/office/drawing/2014/main" id="{1F11C198-2B34-EC02-EF60-A86F5BB335E3}"/>
              </a:ext>
            </a:extLst>
          </p:cNvPr>
          <p:cNvSpPr txBox="1"/>
          <p:nvPr/>
        </p:nvSpPr>
        <p:spPr>
          <a:xfrm>
            <a:off x="785201" y="515189"/>
            <a:ext cx="10621598"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UN TERREMOTO COME GLI ALTRI</a:t>
            </a:r>
          </a:p>
        </p:txBody>
      </p:sp>
      <p:grpSp>
        <p:nvGrpSpPr>
          <p:cNvPr id="16" name="Gruppo 15">
            <a:extLst>
              <a:ext uri="{FF2B5EF4-FFF2-40B4-BE49-F238E27FC236}">
                <a16:creationId xmlns:a16="http://schemas.microsoft.com/office/drawing/2014/main" id="{2BD4BB7D-12BE-5594-2152-7C08AAA10EE2}"/>
              </a:ext>
            </a:extLst>
          </p:cNvPr>
          <p:cNvGrpSpPr/>
          <p:nvPr/>
        </p:nvGrpSpPr>
        <p:grpSpPr>
          <a:xfrm>
            <a:off x="6505576" y="2838449"/>
            <a:ext cx="5572124" cy="2952751"/>
            <a:chOff x="6505576" y="2838449"/>
            <a:chExt cx="5572124" cy="2952751"/>
          </a:xfrm>
        </p:grpSpPr>
        <p:sp useBgFill="1">
          <p:nvSpPr>
            <p:cNvPr id="9" name="Rettangolo con angoli arrotondati 8">
              <a:extLst>
                <a:ext uri="{FF2B5EF4-FFF2-40B4-BE49-F238E27FC236}">
                  <a16:creationId xmlns:a16="http://schemas.microsoft.com/office/drawing/2014/main" id="{C3071D5B-74B5-1664-0C63-A55B8EB8BF6C}"/>
                </a:ext>
              </a:extLst>
            </p:cNvPr>
            <p:cNvSpPr/>
            <p:nvPr/>
          </p:nvSpPr>
          <p:spPr>
            <a:xfrm>
              <a:off x="6505576" y="2838449"/>
              <a:ext cx="5572124" cy="2952751"/>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5" name="Immagine 14">
              <a:extLst>
                <a:ext uri="{FF2B5EF4-FFF2-40B4-BE49-F238E27FC236}">
                  <a16:creationId xmlns:a16="http://schemas.microsoft.com/office/drawing/2014/main" id="{DCC485BF-DEF7-6A05-D924-707D4D9B53D4}"/>
                </a:ext>
              </a:extLst>
            </p:cNvPr>
            <p:cNvPicPr>
              <a:picLocks noChangeAspect="1"/>
            </p:cNvPicPr>
            <p:nvPr/>
          </p:nvPicPr>
          <p:blipFill>
            <a:blip r:embed="rId3"/>
            <a:stretch>
              <a:fillRect/>
            </a:stretch>
          </p:blipFill>
          <p:spPr>
            <a:xfrm>
              <a:off x="6715125" y="3030357"/>
              <a:ext cx="5172075" cy="2546135"/>
            </a:xfrm>
            <a:prstGeom prst="rect">
              <a:avLst/>
            </a:prstGeom>
          </p:spPr>
        </p:pic>
      </p:grpSp>
    </p:spTree>
    <p:extLst>
      <p:ext uri="{BB962C8B-B14F-4D97-AF65-F5344CB8AC3E}">
        <p14:creationId xmlns:p14="http://schemas.microsoft.com/office/powerpoint/2010/main" val="147847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C0EF766A-F221-C50F-81D4-D071D4D1146F}"/>
              </a:ext>
            </a:extLst>
          </p:cNvPr>
          <p:cNvSpPr txBox="1"/>
          <p:nvPr/>
        </p:nvSpPr>
        <p:spPr>
          <a:xfrm>
            <a:off x="551781" y="2280703"/>
            <a:ext cx="3991644" cy="4007112"/>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pPr>
              <a:lnSpc>
                <a:spcPct val="107000"/>
              </a:lnSpc>
              <a:spcAft>
                <a:spcPts val="800"/>
              </a:spcAft>
            </a:pP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Le canaline delle barre di controllo si riscaldano e, come nel caso di Cernobyl, idrolizzano l’acqua producendo idrogeno gassoso che a contatto con l’aria atmosferica esplode, ciò si verifica nei reattori 1,2 e 3 di Fukushima Dai-</a:t>
            </a:r>
            <a:r>
              <a:rPr lang="it-IT" sz="1800" dirty="0" err="1">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ichi</a:t>
            </a: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 Al contrario di Chernobyl, tuttavia, le strutture di contenimento sono presenti; quindi, non si registra nessuna fuga di radiazioni e si procede a raffreddare i reattori. </a:t>
            </a:r>
            <a:endParaRPr lang="it-IT"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8" name="Gruppo 7">
            <a:extLst>
              <a:ext uri="{FF2B5EF4-FFF2-40B4-BE49-F238E27FC236}">
                <a16:creationId xmlns:a16="http://schemas.microsoft.com/office/drawing/2014/main" id="{910D6EAC-09D3-2051-9F94-9066C0630B4E}"/>
              </a:ext>
            </a:extLst>
          </p:cNvPr>
          <p:cNvGrpSpPr/>
          <p:nvPr/>
        </p:nvGrpSpPr>
        <p:grpSpPr>
          <a:xfrm>
            <a:off x="5248275" y="2280703"/>
            <a:ext cx="6619875" cy="3992735"/>
            <a:chOff x="6619875" y="2847975"/>
            <a:chExt cx="4848225" cy="2924176"/>
          </a:xfrm>
        </p:grpSpPr>
        <p:sp useBgFill="1">
          <p:nvSpPr>
            <p:cNvPr id="6" name="Rettangolo con angoli arrotondati 5">
              <a:extLst>
                <a:ext uri="{FF2B5EF4-FFF2-40B4-BE49-F238E27FC236}">
                  <a16:creationId xmlns:a16="http://schemas.microsoft.com/office/drawing/2014/main" id="{A37C871A-07B2-81B7-BE06-239525BDBF94}"/>
                </a:ext>
              </a:extLst>
            </p:cNvPr>
            <p:cNvSpPr/>
            <p:nvPr/>
          </p:nvSpPr>
          <p:spPr>
            <a:xfrm>
              <a:off x="6619875" y="2847975"/>
              <a:ext cx="4848225" cy="2924176"/>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C74945C1-9B0D-EC70-0914-EA4980291ABA}"/>
                </a:ext>
              </a:extLst>
            </p:cNvPr>
            <p:cNvPicPr>
              <a:picLocks noChangeAspect="1"/>
            </p:cNvPicPr>
            <p:nvPr/>
          </p:nvPicPr>
          <p:blipFill>
            <a:blip r:embed="rId3"/>
            <a:stretch>
              <a:fillRect/>
            </a:stretch>
          </p:blipFill>
          <p:spPr>
            <a:xfrm>
              <a:off x="6838499" y="3076575"/>
              <a:ext cx="4367959" cy="2460583"/>
            </a:xfrm>
            <a:prstGeom prst="rect">
              <a:avLst/>
            </a:prstGeom>
          </p:spPr>
        </p:pic>
      </p:grpSp>
      <p:sp useBgFill="1">
        <p:nvSpPr>
          <p:cNvPr id="9" name="CasellaDiTesto 8">
            <a:extLst>
              <a:ext uri="{FF2B5EF4-FFF2-40B4-BE49-F238E27FC236}">
                <a16:creationId xmlns:a16="http://schemas.microsoft.com/office/drawing/2014/main" id="{F0DAF7B9-3CAE-ADD4-2145-4EA17E32FC8E}"/>
              </a:ext>
            </a:extLst>
          </p:cNvPr>
          <p:cNvSpPr txBox="1"/>
          <p:nvPr/>
        </p:nvSpPr>
        <p:spPr>
          <a:xfrm>
            <a:off x="1659426" y="515189"/>
            <a:ext cx="8873149"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CHERNOBYL MA A NORMA</a:t>
            </a:r>
          </a:p>
        </p:txBody>
      </p:sp>
    </p:spTree>
    <p:extLst>
      <p:ext uri="{BB962C8B-B14F-4D97-AF65-F5344CB8AC3E}">
        <p14:creationId xmlns:p14="http://schemas.microsoft.com/office/powerpoint/2010/main" val="2512336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C0EF766A-F221-C50F-81D4-D071D4D1146F}"/>
              </a:ext>
            </a:extLst>
          </p:cNvPr>
          <p:cNvSpPr txBox="1"/>
          <p:nvPr/>
        </p:nvSpPr>
        <p:spPr>
          <a:xfrm>
            <a:off x="341854" y="1888024"/>
            <a:ext cx="5168794" cy="4611304"/>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pPr>
              <a:lnSpc>
                <a:spcPct val="107000"/>
              </a:lnSpc>
              <a:spcAft>
                <a:spcPts val="800"/>
              </a:spcAft>
            </a:pP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Il reattore 4 qualche giorno prima dell’incidente era stato spento per il </a:t>
            </a:r>
            <a:r>
              <a:rPr lang="it-IT" sz="1800" dirty="0" err="1">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refueling</a:t>
            </a: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 il cambio delle barre combustibili. Le barre esauste vengono tenute in una piscina all’esterno della struttura di contenimento primaria per farle raffreddare a sufficienza da essere trasportate in un centro di stoccaggio o di riprocessamento. La mattina del 15 marzo una sacca di idrogeno proveniente dal reattore 3 fa saltare il tetto del reattore 4 esponendo così le barre all’atmosfera. L’incidente viene trattato rapidamente e viene classificato come INES-7 ovvero “catastrofe”</a:t>
            </a:r>
            <a:endParaRPr lang="it-IT"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useBgFill="1">
        <p:nvSpPr>
          <p:cNvPr id="5" name="CasellaDiTesto 4">
            <a:extLst>
              <a:ext uri="{FF2B5EF4-FFF2-40B4-BE49-F238E27FC236}">
                <a16:creationId xmlns:a16="http://schemas.microsoft.com/office/drawing/2014/main" id="{12C41263-B937-AF82-A14C-1CECA6193178}"/>
              </a:ext>
            </a:extLst>
          </p:cNvPr>
          <p:cNvSpPr txBox="1"/>
          <p:nvPr/>
        </p:nvSpPr>
        <p:spPr>
          <a:xfrm>
            <a:off x="2926251" y="515189"/>
            <a:ext cx="6339499"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IL VERO INCIDENTE</a:t>
            </a:r>
          </a:p>
        </p:txBody>
      </p:sp>
      <p:grpSp>
        <p:nvGrpSpPr>
          <p:cNvPr id="12" name="Gruppo 11">
            <a:extLst>
              <a:ext uri="{FF2B5EF4-FFF2-40B4-BE49-F238E27FC236}">
                <a16:creationId xmlns:a16="http://schemas.microsoft.com/office/drawing/2014/main" id="{5ECFD730-59CA-FC29-60B8-83F6D873B770}"/>
              </a:ext>
            </a:extLst>
          </p:cNvPr>
          <p:cNvGrpSpPr/>
          <p:nvPr/>
        </p:nvGrpSpPr>
        <p:grpSpPr>
          <a:xfrm>
            <a:off x="5790113" y="2457535"/>
            <a:ext cx="6146856" cy="3095540"/>
            <a:chOff x="5597469" y="2419349"/>
            <a:chExt cx="6619875" cy="3333751"/>
          </a:xfrm>
        </p:grpSpPr>
        <p:sp useBgFill="1">
          <p:nvSpPr>
            <p:cNvPr id="10" name="Rettangolo con angoli arrotondati 9">
              <a:extLst>
                <a:ext uri="{FF2B5EF4-FFF2-40B4-BE49-F238E27FC236}">
                  <a16:creationId xmlns:a16="http://schemas.microsoft.com/office/drawing/2014/main" id="{1C033FAA-3EF9-B427-1145-1DCB5952CDEC}"/>
                </a:ext>
              </a:extLst>
            </p:cNvPr>
            <p:cNvSpPr/>
            <p:nvPr/>
          </p:nvSpPr>
          <p:spPr>
            <a:xfrm>
              <a:off x="5597469" y="2419349"/>
              <a:ext cx="6619875" cy="3333751"/>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8" name="Immagine 7">
              <a:extLst>
                <a:ext uri="{FF2B5EF4-FFF2-40B4-BE49-F238E27FC236}">
                  <a16:creationId xmlns:a16="http://schemas.microsoft.com/office/drawing/2014/main" id="{D64D5ED0-06CF-08B7-0476-AD2767B97BCB}"/>
                </a:ext>
              </a:extLst>
            </p:cNvPr>
            <p:cNvPicPr>
              <a:picLocks noChangeAspect="1"/>
            </p:cNvPicPr>
            <p:nvPr/>
          </p:nvPicPr>
          <p:blipFill>
            <a:blip r:embed="rId3"/>
            <a:stretch>
              <a:fillRect/>
            </a:stretch>
          </p:blipFill>
          <p:spPr>
            <a:xfrm>
              <a:off x="5879989" y="2676526"/>
              <a:ext cx="6054836" cy="2802272"/>
            </a:xfrm>
            <a:prstGeom prst="rect">
              <a:avLst/>
            </a:prstGeom>
          </p:spPr>
        </p:pic>
      </p:grpSp>
    </p:spTree>
    <p:extLst>
      <p:ext uri="{BB962C8B-B14F-4D97-AF65-F5344CB8AC3E}">
        <p14:creationId xmlns:p14="http://schemas.microsoft.com/office/powerpoint/2010/main" val="344877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C0EF766A-F221-C50F-81D4-D071D4D1146F}"/>
              </a:ext>
            </a:extLst>
          </p:cNvPr>
          <p:cNvSpPr txBox="1"/>
          <p:nvPr/>
        </p:nvSpPr>
        <p:spPr>
          <a:xfrm>
            <a:off x="460481" y="2703627"/>
            <a:ext cx="5610894" cy="3705017"/>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pPr>
              <a:lnSpc>
                <a:spcPct val="107000"/>
              </a:lnSpc>
              <a:spcAft>
                <a:spcPts val="800"/>
              </a:spcAft>
            </a:pP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Su 170000 evacuati, causa terremoto, il numero di possibili contaminati è 9. L’incidente ha causato la morte di 2 operai, uno causa crollo e uno per annegamento. Dei 170 operai sul sito solo 12 hanno assorbito una quantità di radiazioni superiore ai 100mSv (soglia sotto la quale le radiazioni non sono misurabili sul corpo umano) e a oggi si trovano tutti in perfetta salute. Uno studio dell’OMS del 2013 ha decretato che non sono stati osservati morti o malattie indotte dalle radiazioni, né tra i lavorati né tra i cittadini.</a:t>
            </a:r>
            <a:endParaRPr lang="it-IT"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useBgFill="1">
        <p:nvSpPr>
          <p:cNvPr id="7" name="CasellaDiTesto 6">
            <a:extLst>
              <a:ext uri="{FF2B5EF4-FFF2-40B4-BE49-F238E27FC236}">
                <a16:creationId xmlns:a16="http://schemas.microsoft.com/office/drawing/2014/main" id="{F6197FCC-FC8C-6E84-B5D6-2768F65592C1}"/>
              </a:ext>
            </a:extLst>
          </p:cNvPr>
          <p:cNvSpPr txBox="1"/>
          <p:nvPr/>
        </p:nvSpPr>
        <p:spPr>
          <a:xfrm>
            <a:off x="1113494" y="231729"/>
            <a:ext cx="9965013" cy="1904286"/>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BILANCIO DEI DANNI DELLA «CATASTROFE»</a:t>
            </a:r>
          </a:p>
        </p:txBody>
      </p:sp>
      <p:pic>
        <p:nvPicPr>
          <p:cNvPr id="11" name="Elemento grafico 10">
            <a:extLst>
              <a:ext uri="{FF2B5EF4-FFF2-40B4-BE49-F238E27FC236}">
                <a16:creationId xmlns:a16="http://schemas.microsoft.com/office/drawing/2014/main" id="{616A02A3-A27D-E500-48CE-9CC5C2B0D8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3300" y="2532072"/>
            <a:ext cx="3295650" cy="4048125"/>
          </a:xfrm>
          <a:prstGeom prst="rect">
            <a:avLst/>
          </a:prstGeom>
        </p:spPr>
      </p:pic>
    </p:spTree>
    <p:extLst>
      <p:ext uri="{BB962C8B-B14F-4D97-AF65-F5344CB8AC3E}">
        <p14:creationId xmlns:p14="http://schemas.microsoft.com/office/powerpoint/2010/main" val="4102741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CF24CD3D-5FD2-2E91-365F-50060117437A}"/>
              </a:ext>
            </a:extLst>
          </p:cNvPr>
          <p:cNvSpPr txBox="1"/>
          <p:nvPr/>
        </p:nvSpPr>
        <p:spPr>
          <a:xfrm>
            <a:off x="285081" y="2940453"/>
            <a:ext cx="3791619" cy="3482400"/>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Secondo i dati a Fukushima non è morto nessuno, nessuno è stato contaminato in maniera grave e l’incidente non avrà nessuna conseguenza a lungo termine per nessuno. L’incidente ha causato però la diffusione di </a:t>
            </a:r>
            <a:r>
              <a:rPr lang="it-IT" sz="1800" dirty="0" err="1">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fakenews</a:t>
            </a: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 di proporzioni titaniche in tutto il mondo. Qui troviamo alcuni esempi</a:t>
            </a:r>
          </a:p>
          <a:p>
            <a:endPar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endParaRPr>
          </a:p>
        </p:txBody>
      </p:sp>
      <p:sp useBgFill="1">
        <p:nvSpPr>
          <p:cNvPr id="3" name="CasellaDiTesto 2">
            <a:extLst>
              <a:ext uri="{FF2B5EF4-FFF2-40B4-BE49-F238E27FC236}">
                <a16:creationId xmlns:a16="http://schemas.microsoft.com/office/drawing/2014/main" id="{FC9AF972-BC68-40B0-0325-E911C1C1BF82}"/>
              </a:ext>
            </a:extLst>
          </p:cNvPr>
          <p:cNvSpPr txBox="1"/>
          <p:nvPr/>
        </p:nvSpPr>
        <p:spPr>
          <a:xfrm>
            <a:off x="1113494" y="231729"/>
            <a:ext cx="9965013" cy="1904286"/>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IL REALE DISASTRO DI FUKUSHIMA</a:t>
            </a:r>
          </a:p>
        </p:txBody>
      </p:sp>
      <p:sp useBgFill="1">
        <p:nvSpPr>
          <p:cNvPr id="4" name="CasellaDiTesto 3">
            <a:extLst>
              <a:ext uri="{FF2B5EF4-FFF2-40B4-BE49-F238E27FC236}">
                <a16:creationId xmlns:a16="http://schemas.microsoft.com/office/drawing/2014/main" id="{DA50ED55-012B-7F37-1127-BE8D58B8EDBA}"/>
              </a:ext>
            </a:extLst>
          </p:cNvPr>
          <p:cNvSpPr txBox="1"/>
          <p:nvPr/>
        </p:nvSpPr>
        <p:spPr>
          <a:xfrm>
            <a:off x="4600575" y="2413806"/>
            <a:ext cx="7306344" cy="122354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 «Il corriere della» sera scrive un articolo su come lo tsunam</a:t>
            </a:r>
            <a:r>
              <a:rPr lang="it-IT" dirty="0">
                <a:solidFill>
                  <a:schemeClr val="bg1"/>
                </a:solidFill>
                <a:latin typeface="Montserrat Medium" panose="00000600000000000000" pitchFamily="2" charset="0"/>
                <a:ea typeface="Calibri" panose="020F0502020204030204" pitchFamily="34" charset="0"/>
                <a:cs typeface="Times New Roman" panose="02020603050405020304" pitchFamily="18" charset="0"/>
              </a:rPr>
              <a:t>i sia stato causato dal disastro nucleare e non vice vera. Si parla di reattori esplosi, materiale fuso e persone «in fuga disperata dalle radiazioni.</a:t>
            </a:r>
            <a:endPar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endParaRPr>
          </a:p>
        </p:txBody>
      </p:sp>
      <p:sp useBgFill="1">
        <p:nvSpPr>
          <p:cNvPr id="5" name="CasellaDiTesto 4">
            <a:extLst>
              <a:ext uri="{FF2B5EF4-FFF2-40B4-BE49-F238E27FC236}">
                <a16:creationId xmlns:a16="http://schemas.microsoft.com/office/drawing/2014/main" id="{351382C8-5D95-289A-7DEF-206F2769E7CA}"/>
              </a:ext>
            </a:extLst>
          </p:cNvPr>
          <p:cNvSpPr txBox="1"/>
          <p:nvPr/>
        </p:nvSpPr>
        <p:spPr>
          <a:xfrm>
            <a:off x="4600575" y="3817720"/>
            <a:ext cx="7306344" cy="941189"/>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-«Il Daily Mail» titola: «l’incubo ritorna» allegando foto dei bombardamenti atomi di Hiroshima e Nagasaki. </a:t>
            </a:r>
            <a:r>
              <a:rPr lang="it-IT" dirty="0">
                <a:solidFill>
                  <a:schemeClr val="bg1"/>
                </a:solidFill>
                <a:latin typeface="Montserrat Medium" panose="00000600000000000000" pitchFamily="2" charset="0"/>
                <a:ea typeface="Calibri" panose="020F0502020204030204" pitchFamily="34" charset="0"/>
                <a:cs typeface="Times New Roman" panose="02020603050405020304" pitchFamily="18" charset="0"/>
              </a:rPr>
              <a:t>C</a:t>
            </a:r>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ausando così proteste legittime dei cittadini giapponesi.</a:t>
            </a:r>
          </a:p>
        </p:txBody>
      </p:sp>
      <p:sp useBgFill="1">
        <p:nvSpPr>
          <p:cNvPr id="6" name="CasellaDiTesto 5">
            <a:extLst>
              <a:ext uri="{FF2B5EF4-FFF2-40B4-BE49-F238E27FC236}">
                <a16:creationId xmlns:a16="http://schemas.microsoft.com/office/drawing/2014/main" id="{16D017D0-06D1-30C8-FDB2-5DF697E33B02}"/>
              </a:ext>
            </a:extLst>
          </p:cNvPr>
          <p:cNvSpPr txBox="1"/>
          <p:nvPr/>
        </p:nvSpPr>
        <p:spPr>
          <a:xfrm>
            <a:off x="4600575" y="4932049"/>
            <a:ext cx="7306344" cy="658832"/>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-»La repubblica» parla di «plutonio espulso» e «Fukushima peggio di Chernobyl».</a:t>
            </a:r>
          </a:p>
        </p:txBody>
      </p:sp>
      <p:sp useBgFill="1">
        <p:nvSpPr>
          <p:cNvPr id="7" name="CasellaDiTesto 6">
            <a:extLst>
              <a:ext uri="{FF2B5EF4-FFF2-40B4-BE49-F238E27FC236}">
                <a16:creationId xmlns:a16="http://schemas.microsoft.com/office/drawing/2014/main" id="{E44BCBF5-C615-EB47-51DA-167A1B95492B}"/>
              </a:ext>
            </a:extLst>
          </p:cNvPr>
          <p:cNvSpPr txBox="1"/>
          <p:nvPr/>
        </p:nvSpPr>
        <p:spPr>
          <a:xfrm>
            <a:off x="4600575" y="5764021"/>
            <a:ext cx="7306344" cy="941189"/>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effectLst/>
                <a:latin typeface="Montserrat Medium" panose="00000600000000000000" pitchFamily="2" charset="0"/>
                <a:ea typeface="Calibri" panose="020F0502020204030204" pitchFamily="34" charset="0"/>
                <a:cs typeface="Times New Roman" panose="02020603050405020304" pitchFamily="18" charset="0"/>
              </a:rPr>
              <a:t>-Su «RAI2» viene mandato in onda un servizio dove il titolo «Apocalisse nucleare» compare in sovraimpressione alle foto dello tsunami.</a:t>
            </a:r>
          </a:p>
        </p:txBody>
      </p:sp>
    </p:spTree>
    <p:extLst>
      <p:ext uri="{BB962C8B-B14F-4D97-AF65-F5344CB8AC3E}">
        <p14:creationId xmlns:p14="http://schemas.microsoft.com/office/powerpoint/2010/main" val="97390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F5684E23-BEC3-578B-BFA1-C7E102D9330C}"/>
              </a:ext>
            </a:extLst>
          </p:cNvPr>
          <p:cNvSpPr txBox="1"/>
          <p:nvPr/>
        </p:nvSpPr>
        <p:spPr>
          <a:xfrm>
            <a:off x="758275" y="400889"/>
            <a:ext cx="10675450"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RIFIUTI E SCORIE RADIOATTIVI</a:t>
            </a:r>
          </a:p>
        </p:txBody>
      </p:sp>
      <p:sp useBgFill="1">
        <p:nvSpPr>
          <p:cNvPr id="4" name="CasellaDiTesto 3">
            <a:extLst>
              <a:ext uri="{FF2B5EF4-FFF2-40B4-BE49-F238E27FC236}">
                <a16:creationId xmlns:a16="http://schemas.microsoft.com/office/drawing/2014/main" id="{1962809F-4F1B-CB06-E201-F0A5AFE891B3}"/>
              </a:ext>
            </a:extLst>
          </p:cNvPr>
          <p:cNvSpPr txBox="1"/>
          <p:nvPr/>
        </p:nvSpPr>
        <p:spPr>
          <a:xfrm>
            <a:off x="535803" y="2464959"/>
            <a:ext cx="8254894" cy="376475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anose="00000600000000000000" pitchFamily="2" charset="0"/>
              </a:rPr>
              <a:t>I rifiuti radioattivi e le scorie nucleari non sono la stessa cosa. Con rifiuti radioattivi ci si riferisce a scarti di un qualunque settore industriale che contengono isotopi radioattivi in quantità tale da impedire il normale smaltimento in discarica. Sono prodotti dall’industria nucleare civile e anche dalla tutti i centri sanitari in cui si fa uso della radiologia. I rifiuti si dividono in:</a:t>
            </a:r>
          </a:p>
          <a:p>
            <a:r>
              <a:rPr lang="it-IT" dirty="0">
                <a:solidFill>
                  <a:schemeClr val="bg1"/>
                </a:solidFill>
                <a:latin typeface="Montserrat Medium" panose="00000600000000000000" pitchFamily="2" charset="0"/>
              </a:rPr>
              <a:t>-Rifiuti a bassa attività(LLW): che non possono essere smaltiti normalmente ma possono essere maneggiati senza particolari schermature</a:t>
            </a:r>
          </a:p>
          <a:p>
            <a:r>
              <a:rPr lang="it-IT" dirty="0">
                <a:solidFill>
                  <a:schemeClr val="bg1"/>
                </a:solidFill>
                <a:latin typeface="Montserrat Medium" panose="00000600000000000000" pitchFamily="2" charset="0"/>
              </a:rPr>
              <a:t>- Rifiuti a intermedia attività (ILW): tutti i rifiuti che non richiedono di essere raffreddati ma vanno schermati</a:t>
            </a:r>
          </a:p>
          <a:p>
            <a:r>
              <a:rPr lang="it-IT" dirty="0">
                <a:solidFill>
                  <a:schemeClr val="bg1"/>
                </a:solidFill>
                <a:latin typeface="Montserrat Medium" panose="00000600000000000000" pitchFamily="2" charset="0"/>
              </a:rPr>
              <a:t>-Rifiuti ad alta attività (HLW): tutto ciò che ha una radioattività sufficientemente elevata da andare raffreddato</a:t>
            </a:r>
          </a:p>
        </p:txBody>
      </p:sp>
      <p:grpSp>
        <p:nvGrpSpPr>
          <p:cNvPr id="8" name="Gruppo 7">
            <a:extLst>
              <a:ext uri="{FF2B5EF4-FFF2-40B4-BE49-F238E27FC236}">
                <a16:creationId xmlns:a16="http://schemas.microsoft.com/office/drawing/2014/main" id="{78CFE98D-1104-6A76-E027-6F7D04FD0DE0}"/>
              </a:ext>
            </a:extLst>
          </p:cNvPr>
          <p:cNvGrpSpPr/>
          <p:nvPr/>
        </p:nvGrpSpPr>
        <p:grpSpPr>
          <a:xfrm>
            <a:off x="9011936" y="2889829"/>
            <a:ext cx="2976842" cy="3248209"/>
            <a:chOff x="8869061" y="2912452"/>
            <a:chExt cx="2976842" cy="3248209"/>
          </a:xfrm>
        </p:grpSpPr>
        <p:pic>
          <p:nvPicPr>
            <p:cNvPr id="7" name="Elemento grafico 6">
              <a:extLst>
                <a:ext uri="{FF2B5EF4-FFF2-40B4-BE49-F238E27FC236}">
                  <a16:creationId xmlns:a16="http://schemas.microsoft.com/office/drawing/2014/main" id="{30B45250-9A07-BCDC-C02C-E6F9D66C6C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9061" y="2912452"/>
              <a:ext cx="1669669" cy="2731661"/>
            </a:xfrm>
            <a:prstGeom prst="rect">
              <a:avLst/>
            </a:prstGeom>
          </p:spPr>
        </p:pic>
        <p:pic>
          <p:nvPicPr>
            <p:cNvPr id="6" name="Elemento grafico 5">
              <a:extLst>
                <a:ext uri="{FF2B5EF4-FFF2-40B4-BE49-F238E27FC236}">
                  <a16:creationId xmlns:a16="http://schemas.microsoft.com/office/drawing/2014/main" id="{B4956A86-2712-3FA1-2D67-666A45D8C5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6234" y="3004130"/>
              <a:ext cx="1669669" cy="2731661"/>
            </a:xfrm>
            <a:prstGeom prst="rect">
              <a:avLst/>
            </a:prstGeom>
          </p:spPr>
        </p:pic>
        <p:pic>
          <p:nvPicPr>
            <p:cNvPr id="5" name="Elemento grafico 4">
              <a:extLst>
                <a:ext uri="{FF2B5EF4-FFF2-40B4-BE49-F238E27FC236}">
                  <a16:creationId xmlns:a16="http://schemas.microsoft.com/office/drawing/2014/main" id="{A2827A38-1E34-F49C-07B4-B8636FBC8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0300" y="3429000"/>
              <a:ext cx="1669669" cy="2731661"/>
            </a:xfrm>
            <a:prstGeom prst="rect">
              <a:avLst/>
            </a:prstGeom>
          </p:spPr>
        </p:pic>
      </p:grpSp>
    </p:spTree>
    <p:extLst>
      <p:ext uri="{BB962C8B-B14F-4D97-AF65-F5344CB8AC3E}">
        <p14:creationId xmlns:p14="http://schemas.microsoft.com/office/powerpoint/2010/main" val="271602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875D64D0-C0AE-668C-7E00-C26D131E6C9E}"/>
              </a:ext>
            </a:extLst>
          </p:cNvPr>
          <p:cNvSpPr txBox="1"/>
          <p:nvPr/>
        </p:nvSpPr>
        <p:spPr>
          <a:xfrm>
            <a:off x="498581" y="2888173"/>
            <a:ext cx="6111769" cy="2635329"/>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anose="00000600000000000000" pitchFamily="2" charset="0"/>
              </a:rPr>
              <a:t>I rifiuti di alto livello sono prodotti esclusivamente dall’industria nucleare civile e sono quelli a cui ci si riferisce con il termine di scorie nucleari. Si tratta essenzialmente delle barre esauste che hanno terminato il loro ciclo all’interno del reattore. Questi tipi di rifiuti possono andare incontro a due destini diversi: o stoccati in depositi di profondità o, come capita più spesso, in depositi di superficie adeguatamente schermati.</a:t>
            </a:r>
          </a:p>
        </p:txBody>
      </p:sp>
      <p:sp useBgFill="1">
        <p:nvSpPr>
          <p:cNvPr id="3" name="CasellaDiTesto 2">
            <a:extLst>
              <a:ext uri="{FF2B5EF4-FFF2-40B4-BE49-F238E27FC236}">
                <a16:creationId xmlns:a16="http://schemas.microsoft.com/office/drawing/2014/main" id="{8A9F39E5-31C5-48EC-3D7D-71B1639FA527}"/>
              </a:ext>
            </a:extLst>
          </p:cNvPr>
          <p:cNvSpPr txBox="1"/>
          <p:nvPr/>
        </p:nvSpPr>
        <p:spPr>
          <a:xfrm>
            <a:off x="2598463" y="400889"/>
            <a:ext cx="6995075"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LE SCORIE NUCLEARI</a:t>
            </a:r>
          </a:p>
        </p:txBody>
      </p:sp>
      <p:pic>
        <p:nvPicPr>
          <p:cNvPr id="5" name="Elemento grafico 4">
            <a:extLst>
              <a:ext uri="{FF2B5EF4-FFF2-40B4-BE49-F238E27FC236}">
                <a16:creationId xmlns:a16="http://schemas.microsoft.com/office/drawing/2014/main" id="{01056EA7-60FB-E0D9-FC24-247F0F8AF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0875" y="2036580"/>
            <a:ext cx="4883425" cy="4172247"/>
          </a:xfrm>
          <a:prstGeom prst="rect">
            <a:avLst/>
          </a:prstGeom>
        </p:spPr>
      </p:pic>
    </p:spTree>
    <p:extLst>
      <p:ext uri="{BB962C8B-B14F-4D97-AF65-F5344CB8AC3E}">
        <p14:creationId xmlns:p14="http://schemas.microsoft.com/office/powerpoint/2010/main" val="296367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ttangolo con angoli arrotondati 3">
            <a:extLst>
              <a:ext uri="{FF2B5EF4-FFF2-40B4-BE49-F238E27FC236}">
                <a16:creationId xmlns:a16="http://schemas.microsoft.com/office/drawing/2014/main" id="{40ADD918-1ECD-E595-CA7C-5037B7B68EE0}"/>
              </a:ext>
            </a:extLst>
          </p:cNvPr>
          <p:cNvSpPr/>
          <p:nvPr/>
        </p:nvSpPr>
        <p:spPr>
          <a:xfrm rot="5400000">
            <a:off x="833003"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mc:AlternateContent xmlns:mc="http://schemas.openxmlformats.org/markup-compatibility/2006" xmlns:pslz="http://schemas.microsoft.com/office/powerpoint/2016/slidezoom">
        <mc:Choice Requires="pslz">
          <p:graphicFrame>
            <p:nvGraphicFramePr>
              <p:cNvPr id="20" name="Anteprima della diapositiva 19">
                <a:extLst>
                  <a:ext uri="{FF2B5EF4-FFF2-40B4-BE49-F238E27FC236}">
                    <a16:creationId xmlns:a16="http://schemas.microsoft.com/office/drawing/2014/main" id="{62094E66-BCA3-4B82-B0BB-E083E0199ED2}"/>
                  </a:ext>
                </a:extLst>
              </p:cNvPr>
              <p:cNvGraphicFramePr>
                <a:graphicFrameLocks noChangeAspect="1"/>
              </p:cNvGraphicFramePr>
              <p:nvPr>
                <p:extLst>
                  <p:ext uri="{D42A27DB-BD31-4B8C-83A1-F6EECF244321}">
                    <p14:modId xmlns:p14="http://schemas.microsoft.com/office/powerpoint/2010/main" val="1064590335"/>
                  </p:ext>
                </p:extLst>
              </p:nvPr>
            </p:nvGraphicFramePr>
            <p:xfrm>
              <a:off x="1101104" y="2745878"/>
              <a:ext cx="1983798" cy="1115886"/>
            </p:xfrm>
            <a:graphic>
              <a:graphicData uri="http://schemas.microsoft.com/office/powerpoint/2016/slidezoom">
                <pslz:sldZm>
                  <pslz:sldZmObj sldId="305" cId="1612517135">
                    <pslz:zmPr id="{3AB778C4-CF16-4BC6-ADAE-4875D3277437}" returnToParent="0" transitionDur="1000">
                      <p166:blipFill xmlns:p166="http://schemas.microsoft.com/office/powerpoint/2016/6/main">
                        <a:blip r:embed="rId2"/>
                        <a:stretch>
                          <a:fillRect/>
                        </a:stretch>
                      </p166:blipFill>
                      <p166:spPr xmlns:p166="http://schemas.microsoft.com/office/powerpoint/2016/6/main">
                        <a:xfrm>
                          <a:off x="0" y="0"/>
                          <a:ext cx="1983798" cy="1115886"/>
                        </a:xfrm>
                        <a:prstGeom prst="roundRect">
                          <a:avLst>
                            <a:gd name="adj" fmla="val 8594"/>
                          </a:avLst>
                        </a:prstGeom>
                        <a:solidFill>
                          <a:srgbClr val="FFFFFF">
                            <a:shade val="85000"/>
                          </a:srgbClr>
                        </a:solidFill>
                        <a:ln>
                          <a:noFill/>
                        </a:ln>
                        <a:effectLst/>
                      </p166:spPr>
                    </pslz:zmPr>
                  </pslz:sldZmObj>
                </pslz:sldZm>
              </a:graphicData>
            </a:graphic>
          </p:graphicFrame>
        </mc:Choice>
        <mc:Fallback xmlns="">
          <p:pic>
            <p:nvPicPr>
              <p:cNvPr id="20" name="Anteprima della diapositiva 19">
                <a:hlinkClick r:id="rId3" action="ppaction://hlinksldjump"/>
                <a:extLst>
                  <a:ext uri="{FF2B5EF4-FFF2-40B4-BE49-F238E27FC236}">
                    <a16:creationId xmlns:a16="http://schemas.microsoft.com/office/drawing/2014/main" id="{62094E66-BCA3-4B82-B0BB-E083E0199ED2}"/>
                  </a:ext>
                </a:extLst>
              </p:cNvPr>
              <p:cNvPicPr>
                <a:picLocks noGrp="1" noRot="1" noChangeAspect="1" noMove="1" noResize="1" noEditPoints="1" noAdjustHandles="1" noChangeArrowheads="1" noChangeShapeType="1"/>
              </p:cNvPicPr>
              <p:nvPr/>
            </p:nvPicPr>
            <p:blipFill>
              <a:blip r:embed="rId4"/>
              <a:stretch>
                <a:fillRect/>
              </a:stretch>
            </p:blipFill>
            <p:spPr>
              <a:xfrm>
                <a:off x="1101104" y="2745878"/>
                <a:ext cx="1983798" cy="1115886"/>
              </a:xfrm>
              <a:prstGeom prst="roundRect">
                <a:avLst>
                  <a:gd name="adj" fmla="val 8594"/>
                </a:avLst>
              </a:prstGeom>
              <a:solidFill>
                <a:srgbClr val="FFFFFF">
                  <a:shade val="85000"/>
                </a:srgbClr>
              </a:solidFill>
              <a:ln>
                <a:noFill/>
              </a:ln>
              <a:effectLst/>
            </p:spPr>
          </p:pic>
        </mc:Fallback>
      </mc:AlternateContent>
      <p:sp useBgFill="1">
        <p:nvSpPr>
          <p:cNvPr id="5" name="Rettangolo con angoli arrotondati 4">
            <a:extLst>
              <a:ext uri="{FF2B5EF4-FFF2-40B4-BE49-F238E27FC236}">
                <a16:creationId xmlns:a16="http://schemas.microsoft.com/office/drawing/2014/main" id="{61EF5D24-1818-BDBB-CE0F-0752860CE8BB}"/>
              </a:ext>
            </a:extLst>
          </p:cNvPr>
          <p:cNvSpPr/>
          <p:nvPr/>
        </p:nvSpPr>
        <p:spPr>
          <a:xfrm rot="5400000">
            <a:off x="4836000" y="2027591"/>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sp useBgFill="1">
        <p:nvSpPr>
          <p:cNvPr id="6" name="Rettangolo con angoli arrotondati 5">
            <a:extLst>
              <a:ext uri="{FF2B5EF4-FFF2-40B4-BE49-F238E27FC236}">
                <a16:creationId xmlns:a16="http://schemas.microsoft.com/office/drawing/2014/main" id="{197F24EC-EAE0-336C-6317-8C4B69D6D441}"/>
              </a:ext>
            </a:extLst>
          </p:cNvPr>
          <p:cNvSpPr/>
          <p:nvPr/>
        </p:nvSpPr>
        <p:spPr>
          <a:xfrm rot="5400000">
            <a:off x="8838998"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7" name="Elemento grafico 6" descr="Soldi volanti contorno">
            <a:extLst>
              <a:ext uri="{FF2B5EF4-FFF2-40B4-BE49-F238E27FC236}">
                <a16:creationId xmlns:a16="http://schemas.microsoft.com/office/drawing/2014/main" id="{527E87A9-EFF8-C4AC-DADD-E9BB074B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6797" y="2328480"/>
            <a:ext cx="1718403" cy="1718403"/>
          </a:xfrm>
          <a:prstGeom prst="rect">
            <a:avLst/>
          </a:prstGeom>
        </p:spPr>
      </p:pic>
      <p:pic>
        <p:nvPicPr>
          <p:cNvPr id="9" name="Elemento grafico 8" descr="Esplosione contorno">
            <a:extLst>
              <a:ext uri="{FF2B5EF4-FFF2-40B4-BE49-F238E27FC236}">
                <a16:creationId xmlns:a16="http://schemas.microsoft.com/office/drawing/2014/main" id="{7B80A507-8B61-3833-103B-747C609D82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1993" y="2083857"/>
            <a:ext cx="662020" cy="662020"/>
          </a:xfrm>
          <a:prstGeom prst="rect">
            <a:avLst/>
          </a:prstGeom>
        </p:spPr>
      </p:pic>
      <p:sp useBgFill="1">
        <p:nvSpPr>
          <p:cNvPr id="19" name="CasellaDiTesto 18">
            <a:extLst>
              <a:ext uri="{FF2B5EF4-FFF2-40B4-BE49-F238E27FC236}">
                <a16:creationId xmlns:a16="http://schemas.microsoft.com/office/drawing/2014/main" id="{6EE6400A-1AB4-7CE5-9B3E-0010F021C5FB}"/>
              </a:ext>
            </a:extLst>
          </p:cNvPr>
          <p:cNvSpPr txBox="1"/>
          <p:nvPr/>
        </p:nvSpPr>
        <p:spPr>
          <a:xfrm>
            <a:off x="1048084" y="3969130"/>
            <a:ext cx="2080114" cy="432792"/>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2000">
                <a:solidFill>
                  <a:schemeClr val="bg1"/>
                </a:solidFill>
                <a:latin typeface="Montserrat Black" panose="00000A00000000000000" pitchFamily="2" charset="0"/>
              </a:rPr>
              <a:t>PERICOLOSO</a:t>
            </a:r>
          </a:p>
        </p:txBody>
      </p:sp>
      <p:pic>
        <p:nvPicPr>
          <p:cNvPr id="13" name="Immagine 12" descr="Immagine che contiene cielo, nuvola, Centrale elettrica, Torre di raffreddamento&#10;&#10;Descrizione generata automaticamente">
            <a:hlinkHover r:id="rId9" action="ppaction://hlinksldjump"/>
            <a:extLst>
              <a:ext uri="{FF2B5EF4-FFF2-40B4-BE49-F238E27FC236}">
                <a16:creationId xmlns:a16="http://schemas.microsoft.com/office/drawing/2014/main" id="{4536CD61-095F-4C2D-EC37-44D3DA2B599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0" y="0"/>
            <a:ext cx="12191999" cy="6858000"/>
          </a:xfrm>
          <a:custGeom>
            <a:avLst/>
            <a:gdLst>
              <a:gd name="connsiteX0" fmla="*/ 1090774 w 12191999"/>
              <a:gd name="connsiteY0" fmla="*/ 2048519 h 6858000"/>
              <a:gd name="connsiteX1" fmla="*/ 833002 w 12191999"/>
              <a:gd name="connsiteY1" fmla="*/ 2306290 h 6858000"/>
              <a:gd name="connsiteX2" fmla="*/ 833002 w 12191999"/>
              <a:gd name="connsiteY2" fmla="*/ 4310748 h 6858000"/>
              <a:gd name="connsiteX3" fmla="*/ 1090774 w 12191999"/>
              <a:gd name="connsiteY3" fmla="*/ 4568519 h 6858000"/>
              <a:gd name="connsiteX4" fmla="*/ 3095232 w 12191999"/>
              <a:gd name="connsiteY4" fmla="*/ 4568519 h 6858000"/>
              <a:gd name="connsiteX5" fmla="*/ 3353003 w 12191999"/>
              <a:gd name="connsiteY5" fmla="*/ 4310748 h 6858000"/>
              <a:gd name="connsiteX6" fmla="*/ 3353003 w 12191999"/>
              <a:gd name="connsiteY6" fmla="*/ 2306290 h 6858000"/>
              <a:gd name="connsiteX7" fmla="*/ 3095232 w 12191999"/>
              <a:gd name="connsiteY7" fmla="*/ 2048519 h 6858000"/>
              <a:gd name="connsiteX8" fmla="*/ 9096768 w 12191999"/>
              <a:gd name="connsiteY8" fmla="*/ 2048519 h 6858000"/>
              <a:gd name="connsiteX9" fmla="*/ 8838997 w 12191999"/>
              <a:gd name="connsiteY9" fmla="*/ 2306290 h 6858000"/>
              <a:gd name="connsiteX10" fmla="*/ 8838997 w 12191999"/>
              <a:gd name="connsiteY10" fmla="*/ 4310748 h 6858000"/>
              <a:gd name="connsiteX11" fmla="*/ 9096768 w 12191999"/>
              <a:gd name="connsiteY11" fmla="*/ 4568519 h 6858000"/>
              <a:gd name="connsiteX12" fmla="*/ 11101226 w 12191999"/>
              <a:gd name="connsiteY12" fmla="*/ 4568519 h 6858000"/>
              <a:gd name="connsiteX13" fmla="*/ 11358997 w 12191999"/>
              <a:gd name="connsiteY13" fmla="*/ 4310748 h 6858000"/>
              <a:gd name="connsiteX14" fmla="*/ 11358997 w 12191999"/>
              <a:gd name="connsiteY14" fmla="*/ 2306290 h 6858000"/>
              <a:gd name="connsiteX15" fmla="*/ 11101226 w 12191999"/>
              <a:gd name="connsiteY15" fmla="*/ 2048519 h 6858000"/>
              <a:gd name="connsiteX16" fmla="*/ 5093770 w 12191999"/>
              <a:gd name="connsiteY16" fmla="*/ 2027591 h 6858000"/>
              <a:gd name="connsiteX17" fmla="*/ 4835999 w 12191999"/>
              <a:gd name="connsiteY17" fmla="*/ 2285362 h 6858000"/>
              <a:gd name="connsiteX18" fmla="*/ 4835999 w 12191999"/>
              <a:gd name="connsiteY18" fmla="*/ 4289820 h 6858000"/>
              <a:gd name="connsiteX19" fmla="*/ 5093770 w 12191999"/>
              <a:gd name="connsiteY19" fmla="*/ 4547591 h 6858000"/>
              <a:gd name="connsiteX20" fmla="*/ 7098228 w 12191999"/>
              <a:gd name="connsiteY20" fmla="*/ 4547591 h 6858000"/>
              <a:gd name="connsiteX21" fmla="*/ 7355999 w 12191999"/>
              <a:gd name="connsiteY21" fmla="*/ 4289820 h 6858000"/>
              <a:gd name="connsiteX22" fmla="*/ 7355999 w 12191999"/>
              <a:gd name="connsiteY22" fmla="*/ 2285362 h 6858000"/>
              <a:gd name="connsiteX23" fmla="*/ 7098228 w 12191999"/>
              <a:gd name="connsiteY23" fmla="*/ 2027591 h 6858000"/>
              <a:gd name="connsiteX24" fmla="*/ 0 w 12191999"/>
              <a:gd name="connsiteY24" fmla="*/ 0 h 6858000"/>
              <a:gd name="connsiteX25" fmla="*/ 12191999 w 12191999"/>
              <a:gd name="connsiteY25" fmla="*/ 0 h 6858000"/>
              <a:gd name="connsiteX26" fmla="*/ 12191999 w 12191999"/>
              <a:gd name="connsiteY26" fmla="*/ 6858000 h 6858000"/>
              <a:gd name="connsiteX27" fmla="*/ 0 w 12191999"/>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9" h="6858000">
                <a:moveTo>
                  <a:pt x="1090774" y="2048519"/>
                </a:moveTo>
                <a:cubicBezTo>
                  <a:pt x="948411" y="2048519"/>
                  <a:pt x="833002" y="2163928"/>
                  <a:pt x="833002" y="2306290"/>
                </a:cubicBezTo>
                <a:lnTo>
                  <a:pt x="833002" y="4310748"/>
                </a:lnTo>
                <a:cubicBezTo>
                  <a:pt x="833002" y="4453111"/>
                  <a:pt x="948411" y="4568519"/>
                  <a:pt x="1090774" y="4568519"/>
                </a:cubicBezTo>
                <a:lnTo>
                  <a:pt x="3095232" y="4568519"/>
                </a:lnTo>
                <a:cubicBezTo>
                  <a:pt x="3237595" y="4568519"/>
                  <a:pt x="3353003" y="4453111"/>
                  <a:pt x="3353003" y="4310748"/>
                </a:cubicBezTo>
                <a:lnTo>
                  <a:pt x="3353003" y="2306290"/>
                </a:lnTo>
                <a:cubicBezTo>
                  <a:pt x="3353003" y="2163928"/>
                  <a:pt x="3237595" y="2048519"/>
                  <a:pt x="3095232" y="2048519"/>
                </a:cubicBezTo>
                <a:close/>
                <a:moveTo>
                  <a:pt x="9096768" y="2048519"/>
                </a:moveTo>
                <a:cubicBezTo>
                  <a:pt x="8954405" y="2048519"/>
                  <a:pt x="8838997" y="2163927"/>
                  <a:pt x="8838997" y="2306290"/>
                </a:cubicBezTo>
                <a:lnTo>
                  <a:pt x="8838997" y="4310748"/>
                </a:lnTo>
                <a:cubicBezTo>
                  <a:pt x="8838997" y="4453111"/>
                  <a:pt x="8954405" y="4568519"/>
                  <a:pt x="9096768" y="4568519"/>
                </a:cubicBezTo>
                <a:lnTo>
                  <a:pt x="11101226" y="4568519"/>
                </a:lnTo>
                <a:cubicBezTo>
                  <a:pt x="11243589" y="4568519"/>
                  <a:pt x="11358997" y="4453111"/>
                  <a:pt x="11358997" y="4310748"/>
                </a:cubicBezTo>
                <a:lnTo>
                  <a:pt x="11358997" y="2306290"/>
                </a:lnTo>
                <a:cubicBezTo>
                  <a:pt x="11358997" y="2163927"/>
                  <a:pt x="11243589" y="2048519"/>
                  <a:pt x="11101226" y="2048519"/>
                </a:cubicBezTo>
                <a:close/>
                <a:moveTo>
                  <a:pt x="5093770" y="2027591"/>
                </a:moveTo>
                <a:cubicBezTo>
                  <a:pt x="4951408" y="2027591"/>
                  <a:pt x="4835999" y="2142999"/>
                  <a:pt x="4835999" y="2285362"/>
                </a:cubicBezTo>
                <a:lnTo>
                  <a:pt x="4835999" y="4289820"/>
                </a:lnTo>
                <a:cubicBezTo>
                  <a:pt x="4835999" y="4432183"/>
                  <a:pt x="4951408" y="4547591"/>
                  <a:pt x="5093770" y="4547591"/>
                </a:cubicBezTo>
                <a:lnTo>
                  <a:pt x="7098228" y="4547591"/>
                </a:lnTo>
                <a:cubicBezTo>
                  <a:pt x="7240591" y="4547591"/>
                  <a:pt x="7355999" y="4432183"/>
                  <a:pt x="7355999" y="4289820"/>
                </a:cubicBezTo>
                <a:lnTo>
                  <a:pt x="7355999" y="2285362"/>
                </a:lnTo>
                <a:cubicBezTo>
                  <a:pt x="7355999" y="2142999"/>
                  <a:pt x="7240591" y="2027591"/>
                  <a:pt x="7098228" y="2027591"/>
                </a:cubicBezTo>
                <a:close/>
                <a:moveTo>
                  <a:pt x="0" y="0"/>
                </a:moveTo>
                <a:lnTo>
                  <a:pt x="12191999" y="0"/>
                </a:lnTo>
                <a:lnTo>
                  <a:pt x="12191999" y="6858000"/>
                </a:lnTo>
                <a:lnTo>
                  <a:pt x="0" y="6858000"/>
                </a:lnTo>
                <a:close/>
              </a:path>
            </a:pathLst>
          </a:custGeom>
        </p:spPr>
      </p:pic>
      <p:pic>
        <p:nvPicPr>
          <p:cNvPr id="2" name="Elemento grafico 1" descr="Atomo con riempimento a tinta unita">
            <a:extLst>
              <a:ext uri="{FF2B5EF4-FFF2-40B4-BE49-F238E27FC236}">
                <a16:creationId xmlns:a16="http://schemas.microsoft.com/office/drawing/2014/main" id="{FE2A4CDB-6DCC-0725-0989-DD1359B57A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14428" y="2408698"/>
            <a:ext cx="1769137" cy="1769137"/>
          </a:xfrm>
          <a:prstGeom prst="rect">
            <a:avLst/>
          </a:prstGeom>
        </p:spPr>
      </p:pic>
      <p:sp>
        <p:nvSpPr>
          <p:cNvPr id="12" name="CasellaDiTesto 11">
            <a:extLst>
              <a:ext uri="{FF2B5EF4-FFF2-40B4-BE49-F238E27FC236}">
                <a16:creationId xmlns:a16="http://schemas.microsoft.com/office/drawing/2014/main" id="{122B97BE-C63A-8D53-6AEF-F9AC4ABD7A84}"/>
              </a:ext>
            </a:extLst>
          </p:cNvPr>
          <p:cNvSpPr txBox="1"/>
          <p:nvPr/>
        </p:nvSpPr>
        <p:spPr>
          <a:xfrm>
            <a:off x="5044438" y="1595245"/>
            <a:ext cx="2103120" cy="369332"/>
          </a:xfrm>
          <a:prstGeom prst="rect">
            <a:avLst/>
          </a:prstGeom>
          <a:noFill/>
        </p:spPr>
        <p:txBody>
          <a:bodyPr wrap="square" rtlCol="0">
            <a:spAutoFit/>
          </a:bodyPr>
          <a:lstStyle/>
          <a:p>
            <a:pPr algn="ctr"/>
            <a:r>
              <a:rPr lang="it-IT" dirty="0">
                <a:solidFill>
                  <a:schemeClr val="bg1"/>
                </a:solidFill>
                <a:latin typeface="Montserrat SemiBold" panose="00000700000000000000" pitchFamily="2" charset="0"/>
              </a:rPr>
              <a:t>Il nucleare è:</a:t>
            </a:r>
            <a:endParaRPr lang="it-IT" dirty="0">
              <a:latin typeface="Montserrat SemiBold" panose="00000700000000000000" pitchFamily="2" charset="0"/>
            </a:endParaRPr>
          </a:p>
        </p:txBody>
      </p:sp>
      <p:sp>
        <p:nvSpPr>
          <p:cNvPr id="16" name="CasellaDiTesto 15">
            <a:extLst>
              <a:ext uri="{FF2B5EF4-FFF2-40B4-BE49-F238E27FC236}">
                <a16:creationId xmlns:a16="http://schemas.microsoft.com/office/drawing/2014/main" id="{03FC6104-7CF6-3B3A-060A-7BE96A37061B}"/>
              </a:ext>
            </a:extLst>
          </p:cNvPr>
          <p:cNvSpPr txBox="1"/>
          <p:nvPr/>
        </p:nvSpPr>
        <p:spPr>
          <a:xfrm>
            <a:off x="587889" y="25585"/>
            <a:ext cx="11016218" cy="1754326"/>
          </a:xfrm>
          <a:prstGeom prst="rect">
            <a:avLst/>
          </a:prstGeom>
          <a:noFill/>
        </p:spPr>
        <p:txBody>
          <a:bodyPr wrap="square" rtlCol="0">
            <a:spAutoFit/>
          </a:bodyPr>
          <a:lstStyle/>
          <a:p>
            <a:pPr algn="ctr"/>
            <a:r>
              <a:rPr lang="it-IT" sz="5400" dirty="0">
                <a:solidFill>
                  <a:srgbClr val="FDFDFD"/>
                </a:solidFill>
                <a:latin typeface="Montserrat Black" panose="00000A00000000000000" pitchFamily="2" charset="0"/>
                <a:ea typeface="Lato Medium" panose="020F0502020204030203" pitchFamily="34" charset="0"/>
                <a:cs typeface="Lato Medium" panose="020F0502020204030203" pitchFamily="34" charset="0"/>
              </a:rPr>
              <a:t>UNA CENTRALE DI PREGIUDIZI</a:t>
            </a:r>
          </a:p>
        </p:txBody>
      </p:sp>
      <p:sp>
        <p:nvSpPr>
          <p:cNvPr id="8" name="CasellaDiTesto 7">
            <a:extLst>
              <a:ext uri="{FF2B5EF4-FFF2-40B4-BE49-F238E27FC236}">
                <a16:creationId xmlns:a16="http://schemas.microsoft.com/office/drawing/2014/main" id="{B64659E7-99EA-D78D-2E78-B6A4359F742C}"/>
              </a:ext>
            </a:extLst>
          </p:cNvPr>
          <p:cNvSpPr txBox="1"/>
          <p:nvPr/>
        </p:nvSpPr>
        <p:spPr>
          <a:xfrm>
            <a:off x="39913" y="6228588"/>
            <a:ext cx="3516087" cy="523220"/>
          </a:xfrm>
          <a:prstGeom prst="rect">
            <a:avLst/>
          </a:prstGeom>
          <a:noFill/>
        </p:spPr>
        <p:txBody>
          <a:bodyPr wrap="square" rtlCol="0">
            <a:spAutoFit/>
          </a:bodyPr>
          <a:lstStyle/>
          <a:p>
            <a:r>
              <a:rPr lang="it-IT" sz="1400" dirty="0">
                <a:solidFill>
                  <a:schemeClr val="bg1"/>
                </a:solidFill>
                <a:latin typeface="Montserrat" panose="00000500000000000000" pitchFamily="2" charset="0"/>
              </a:rPr>
              <a:t>Presentazione realizzata da:  Giancarmine Sparso</a:t>
            </a:r>
          </a:p>
        </p:txBody>
      </p:sp>
    </p:spTree>
    <p:extLst>
      <p:ext uri="{BB962C8B-B14F-4D97-AF65-F5344CB8AC3E}">
        <p14:creationId xmlns:p14="http://schemas.microsoft.com/office/powerpoint/2010/main" val="2615735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875D64D0-C0AE-668C-7E00-C26D131E6C9E}"/>
              </a:ext>
            </a:extLst>
          </p:cNvPr>
          <p:cNvSpPr txBox="1"/>
          <p:nvPr/>
        </p:nvSpPr>
        <p:spPr>
          <a:xfrm>
            <a:off x="641456" y="2522652"/>
            <a:ext cx="5140219" cy="122354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anose="00000600000000000000" pitchFamily="2" charset="0"/>
              </a:rPr>
              <a:t>Esiste anche una terza possibilità per gestire le scorie nucleari: il combustibile esausto è riciclabile tramite un processo detto «riprocessamento». </a:t>
            </a:r>
          </a:p>
        </p:txBody>
      </p:sp>
      <p:sp useBgFill="1">
        <p:nvSpPr>
          <p:cNvPr id="3" name="CasellaDiTesto 2">
            <a:extLst>
              <a:ext uri="{FF2B5EF4-FFF2-40B4-BE49-F238E27FC236}">
                <a16:creationId xmlns:a16="http://schemas.microsoft.com/office/drawing/2014/main" id="{92E3701F-B34A-1E3B-932F-5A06421A1EDE}"/>
              </a:ext>
            </a:extLst>
          </p:cNvPr>
          <p:cNvSpPr txBox="1"/>
          <p:nvPr/>
        </p:nvSpPr>
        <p:spPr>
          <a:xfrm>
            <a:off x="2598463" y="400889"/>
            <a:ext cx="6995075"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LA TERZA OPZIONE</a:t>
            </a:r>
          </a:p>
        </p:txBody>
      </p:sp>
      <p:pic>
        <p:nvPicPr>
          <p:cNvPr id="5" name="Elemento grafico 4">
            <a:extLst>
              <a:ext uri="{FF2B5EF4-FFF2-40B4-BE49-F238E27FC236}">
                <a16:creationId xmlns:a16="http://schemas.microsoft.com/office/drawing/2014/main" id="{E1012DA2-F4F5-CBB1-60F7-45F4E3CED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2541" y="1979406"/>
            <a:ext cx="4101994" cy="4171915"/>
          </a:xfrm>
          <a:prstGeom prst="rect">
            <a:avLst/>
          </a:prstGeom>
        </p:spPr>
      </p:pic>
    </p:spTree>
    <p:extLst>
      <p:ext uri="{BB962C8B-B14F-4D97-AF65-F5344CB8AC3E}">
        <p14:creationId xmlns:p14="http://schemas.microsoft.com/office/powerpoint/2010/main" val="3964004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06B5F3ED-8352-918A-4AD8-667BB497355C}"/>
              </a:ext>
            </a:extLst>
          </p:cNvPr>
          <p:cNvGrpSpPr/>
          <p:nvPr/>
        </p:nvGrpSpPr>
        <p:grpSpPr>
          <a:xfrm>
            <a:off x="322475" y="353264"/>
            <a:ext cx="952143" cy="952143"/>
            <a:chOff x="322475" y="353264"/>
            <a:chExt cx="952143" cy="952143"/>
          </a:xfrm>
        </p:grpSpPr>
        <p:sp useBgFill="1">
          <p:nvSpPr>
            <p:cNvPr id="3" name="Ovale 2">
              <a:extLst>
                <a:ext uri="{FF2B5EF4-FFF2-40B4-BE49-F238E27FC236}">
                  <a16:creationId xmlns:a16="http://schemas.microsoft.com/office/drawing/2014/main" id="{BFB3D8F8-EEAC-B960-9D6B-29592F62018F}"/>
                </a:ext>
              </a:extLst>
            </p:cNvPr>
            <p:cNvSpPr/>
            <p:nvPr/>
          </p:nvSpPr>
          <p:spPr>
            <a:xfrm rot="10800000">
              <a:off x="322475" y="353264"/>
              <a:ext cx="952143" cy="952143"/>
            </a:xfrm>
            <a:prstGeom prst="ellipse">
              <a:avLst/>
            </a:prstGeom>
            <a:ln>
              <a:solidFill>
                <a:schemeClr val="bg1"/>
              </a:solidFill>
            </a:ln>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hlinkClick r:id="rId4" action="ppaction://hlinksldjump"/>
              <a:extLst>
                <a:ext uri="{FF2B5EF4-FFF2-40B4-BE49-F238E27FC236}">
                  <a16:creationId xmlns:a16="http://schemas.microsoft.com/office/drawing/2014/main" id="{AEC6001C-DCC3-2A59-8046-B3FA5ACA1933}"/>
                </a:ext>
              </a:extLst>
            </p:cNvPr>
            <p:cNvPicPr>
              <a:picLocks noChangeAspect="1"/>
            </p:cNvPicPr>
            <p:nvPr/>
          </p:nvPicPr>
          <p:blipFill>
            <a:blip r:embed="rId5"/>
            <a:stretch>
              <a:fillRect/>
            </a:stretch>
          </p:blipFill>
          <p:spPr>
            <a:xfrm rot="10800000">
              <a:off x="358278" y="389067"/>
              <a:ext cx="880536" cy="880536"/>
            </a:xfrm>
            <a:prstGeom prst="rect">
              <a:avLst/>
            </a:prstGeom>
          </p:spPr>
        </p:pic>
      </p:grpSp>
      <p:sp useBgFill="1">
        <p:nvSpPr>
          <p:cNvPr id="5" name="CasellaDiTesto 4">
            <a:extLst>
              <a:ext uri="{FF2B5EF4-FFF2-40B4-BE49-F238E27FC236}">
                <a16:creationId xmlns:a16="http://schemas.microsoft.com/office/drawing/2014/main" id="{BDC7E439-296E-C36F-3457-C5D4102CAC26}"/>
              </a:ext>
            </a:extLst>
          </p:cNvPr>
          <p:cNvSpPr txBox="1"/>
          <p:nvPr/>
        </p:nvSpPr>
        <p:spPr>
          <a:xfrm>
            <a:off x="1427527" y="353264"/>
            <a:ext cx="9903492"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IL NUCLEARE COSTA TROPPO?</a:t>
            </a:r>
          </a:p>
        </p:txBody>
      </p:sp>
      <p:grpSp>
        <p:nvGrpSpPr>
          <p:cNvPr id="6" name="Gruppo 5">
            <a:extLst>
              <a:ext uri="{FF2B5EF4-FFF2-40B4-BE49-F238E27FC236}">
                <a16:creationId xmlns:a16="http://schemas.microsoft.com/office/drawing/2014/main" id="{EC9A523C-C675-DBFD-2ADE-2B6F21575F53}"/>
              </a:ext>
            </a:extLst>
          </p:cNvPr>
          <p:cNvGrpSpPr/>
          <p:nvPr/>
        </p:nvGrpSpPr>
        <p:grpSpPr>
          <a:xfrm>
            <a:off x="968720" y="2030302"/>
            <a:ext cx="10455889" cy="4262078"/>
            <a:chOff x="968720" y="2030302"/>
            <a:chExt cx="10455889" cy="4262078"/>
          </a:xfrm>
        </p:grpSpPr>
        <p:sp useBgFill="1">
          <p:nvSpPr>
            <p:cNvPr id="7" name="CasellaDiTesto 6">
              <a:extLst>
                <a:ext uri="{FF2B5EF4-FFF2-40B4-BE49-F238E27FC236}">
                  <a16:creationId xmlns:a16="http://schemas.microsoft.com/office/drawing/2014/main" id="{EBDE81C4-A9D4-4622-8352-56ED4F9CEC9C}"/>
                </a:ext>
              </a:extLst>
            </p:cNvPr>
            <p:cNvSpPr txBox="1"/>
            <p:nvPr/>
          </p:nvSpPr>
          <p:spPr>
            <a:xfrm>
              <a:off x="968720" y="4595201"/>
              <a:ext cx="1317039" cy="605909"/>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1400" dirty="0">
                  <a:solidFill>
                    <a:schemeClr val="bg1"/>
                  </a:solidFill>
                  <a:latin typeface="Montserrat Black" panose="00000A00000000000000" pitchFamily="2" charset="0"/>
                </a:rPr>
                <a:t>Costi generali</a:t>
              </a:r>
            </a:p>
          </p:txBody>
        </p:sp>
        <p:sp useBgFill="1">
          <p:nvSpPr>
            <p:cNvPr id="8" name="CasellaDiTesto 7">
              <a:extLst>
                <a:ext uri="{FF2B5EF4-FFF2-40B4-BE49-F238E27FC236}">
                  <a16:creationId xmlns:a16="http://schemas.microsoft.com/office/drawing/2014/main" id="{6AE10675-677F-AEE4-6B28-9D435BE8A9FE}"/>
                </a:ext>
              </a:extLst>
            </p:cNvPr>
            <p:cNvSpPr txBox="1"/>
            <p:nvPr/>
          </p:nvSpPr>
          <p:spPr>
            <a:xfrm>
              <a:off x="1735898" y="2081965"/>
              <a:ext cx="1623754" cy="605909"/>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1400" dirty="0">
                  <a:solidFill>
                    <a:schemeClr val="bg1"/>
                  </a:solidFill>
                  <a:latin typeface="Montserrat Black" panose="00000A00000000000000" pitchFamily="2" charset="0"/>
                </a:rPr>
                <a:t>Paragone con altre fonti</a:t>
              </a:r>
            </a:p>
          </p:txBody>
        </p:sp>
        <p:sp useBgFill="1">
          <p:nvSpPr>
            <p:cNvPr id="9" name="CasellaDiTesto 8">
              <a:extLst>
                <a:ext uri="{FF2B5EF4-FFF2-40B4-BE49-F238E27FC236}">
                  <a16:creationId xmlns:a16="http://schemas.microsoft.com/office/drawing/2014/main" id="{04DE2F2C-E120-A5BF-42DB-DB7738B03E4E}"/>
                </a:ext>
              </a:extLst>
            </p:cNvPr>
            <p:cNvSpPr txBox="1"/>
            <p:nvPr/>
          </p:nvSpPr>
          <p:spPr>
            <a:xfrm>
              <a:off x="8844832" y="2030302"/>
              <a:ext cx="1518368" cy="605909"/>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1400" dirty="0">
                  <a:solidFill>
                    <a:schemeClr val="bg1"/>
                  </a:solidFill>
                  <a:latin typeface="Montserrat Black" panose="00000A00000000000000" pitchFamily="2" charset="0"/>
                </a:rPr>
                <a:t>Tempi di produzione</a:t>
              </a:r>
            </a:p>
          </p:txBody>
        </p:sp>
        <p:sp useBgFill="1">
          <p:nvSpPr>
            <p:cNvPr id="10" name="CasellaDiTesto 9">
              <a:extLst>
                <a:ext uri="{FF2B5EF4-FFF2-40B4-BE49-F238E27FC236}">
                  <a16:creationId xmlns:a16="http://schemas.microsoft.com/office/drawing/2014/main" id="{65978859-3467-E927-20AF-6692C54FF53F}"/>
                </a:ext>
              </a:extLst>
            </p:cNvPr>
            <p:cNvSpPr txBox="1"/>
            <p:nvPr/>
          </p:nvSpPr>
          <p:spPr>
            <a:xfrm>
              <a:off x="9906241" y="4556437"/>
              <a:ext cx="1518368" cy="605909"/>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1400" dirty="0">
                  <a:solidFill>
                    <a:schemeClr val="bg1"/>
                  </a:solidFill>
                  <a:latin typeface="Montserrat Black" panose="00000A00000000000000" pitchFamily="2" charset="0"/>
                </a:rPr>
                <a:t>Anche più economico</a:t>
              </a:r>
            </a:p>
          </p:txBody>
        </p:sp>
        <p:grpSp>
          <p:nvGrpSpPr>
            <p:cNvPr id="11" name="Gruppo 10">
              <a:extLst>
                <a:ext uri="{FF2B5EF4-FFF2-40B4-BE49-F238E27FC236}">
                  <a16:creationId xmlns:a16="http://schemas.microsoft.com/office/drawing/2014/main" id="{90497A19-C661-653A-E1E0-9546DA41802D}"/>
                </a:ext>
              </a:extLst>
            </p:cNvPr>
            <p:cNvGrpSpPr/>
            <p:nvPr/>
          </p:nvGrpSpPr>
          <p:grpSpPr>
            <a:xfrm>
              <a:off x="2495467" y="2171512"/>
              <a:ext cx="7201066" cy="4120868"/>
              <a:chOff x="2495467" y="2171512"/>
              <a:chExt cx="7201066" cy="4120868"/>
            </a:xfrm>
          </p:grpSpPr>
          <p:grpSp>
            <p:nvGrpSpPr>
              <p:cNvPr id="12" name="Gruppo 11">
                <a:extLst>
                  <a:ext uri="{FF2B5EF4-FFF2-40B4-BE49-F238E27FC236}">
                    <a16:creationId xmlns:a16="http://schemas.microsoft.com/office/drawing/2014/main" id="{05186532-5A69-39E8-4C48-0E478E008A74}"/>
                  </a:ext>
                </a:extLst>
              </p:cNvPr>
              <p:cNvGrpSpPr/>
              <p:nvPr/>
            </p:nvGrpSpPr>
            <p:grpSpPr>
              <a:xfrm>
                <a:off x="2495467" y="3464431"/>
                <a:ext cx="7201066" cy="2827949"/>
                <a:chOff x="2767955" y="4013500"/>
                <a:chExt cx="6206666" cy="2437437"/>
              </a:xfrm>
            </p:grpSpPr>
            <p:grpSp>
              <p:nvGrpSpPr>
                <p:cNvPr id="19" name="Gruppo 18">
                  <a:extLst>
                    <a:ext uri="{FF2B5EF4-FFF2-40B4-BE49-F238E27FC236}">
                      <a16:creationId xmlns:a16="http://schemas.microsoft.com/office/drawing/2014/main" id="{66EFCF1F-A817-88F4-C5A6-301634711DF3}"/>
                    </a:ext>
                  </a:extLst>
                </p:cNvPr>
                <p:cNvGrpSpPr/>
                <p:nvPr/>
              </p:nvGrpSpPr>
              <p:grpSpPr>
                <a:xfrm>
                  <a:off x="2767955" y="4013500"/>
                  <a:ext cx="6206666" cy="2437437"/>
                  <a:chOff x="1293097" y="2776948"/>
                  <a:chExt cx="9535866" cy="3744855"/>
                </a:xfrm>
              </p:grpSpPr>
              <p:grpSp>
                <p:nvGrpSpPr>
                  <p:cNvPr id="21" name="Gruppo 20">
                    <a:extLst>
                      <a:ext uri="{FF2B5EF4-FFF2-40B4-BE49-F238E27FC236}">
                        <a16:creationId xmlns:a16="http://schemas.microsoft.com/office/drawing/2014/main" id="{20F361C5-DEAD-E1ED-1E80-F73F457B6348}"/>
                      </a:ext>
                    </a:extLst>
                  </p:cNvPr>
                  <p:cNvGrpSpPr/>
                  <p:nvPr/>
                </p:nvGrpSpPr>
                <p:grpSpPr>
                  <a:xfrm>
                    <a:off x="1293097" y="2776948"/>
                    <a:ext cx="7106575" cy="3744855"/>
                    <a:chOff x="1846254" y="2115837"/>
                    <a:chExt cx="7106576" cy="3744856"/>
                  </a:xfrm>
                </p:grpSpPr>
                <p:grpSp>
                  <p:nvGrpSpPr>
                    <p:cNvPr id="25" name="Gruppo 24">
                      <a:extLst>
                        <a:ext uri="{FF2B5EF4-FFF2-40B4-BE49-F238E27FC236}">
                          <a16:creationId xmlns:a16="http://schemas.microsoft.com/office/drawing/2014/main" id="{9A52C96E-93BC-C1B3-619C-898B6962A55F}"/>
                        </a:ext>
                      </a:extLst>
                    </p:cNvPr>
                    <p:cNvGrpSpPr/>
                    <p:nvPr/>
                  </p:nvGrpSpPr>
                  <p:grpSpPr>
                    <a:xfrm>
                      <a:off x="4306285" y="2115837"/>
                      <a:ext cx="4646545" cy="3744856"/>
                      <a:chOff x="3337954" y="1827494"/>
                      <a:chExt cx="5424626" cy="4371946"/>
                    </a:xfrm>
                  </p:grpSpPr>
                  <p:sp useBgFill="1">
                    <p:nvSpPr>
                      <p:cNvPr id="29" name="Figura a mano libera: forma 28">
                        <a:extLst>
                          <a:ext uri="{FF2B5EF4-FFF2-40B4-BE49-F238E27FC236}">
                            <a16:creationId xmlns:a16="http://schemas.microsoft.com/office/drawing/2014/main" id="{8AC8137C-AAE3-B5CD-1C66-C976C516C03E}"/>
                          </a:ext>
                        </a:extLst>
                      </p:cNvPr>
                      <p:cNvSpPr/>
                      <p:nvPr/>
                    </p:nvSpPr>
                    <p:spPr>
                      <a:xfrm>
                        <a:off x="3337954" y="1827494"/>
                        <a:ext cx="5424626" cy="2712312"/>
                      </a:xfrm>
                      <a:custGeom>
                        <a:avLst/>
                        <a:gdLst>
                          <a:gd name="connsiteX0" fmla="*/ 2712313 w 5424626"/>
                          <a:gd name="connsiteY0" fmla="*/ 0 h 2712313"/>
                          <a:gd name="connsiteX1" fmla="*/ 5424626 w 5424626"/>
                          <a:gd name="connsiteY1" fmla="*/ 2712313 h 2712313"/>
                          <a:gd name="connsiteX2" fmla="*/ 4375488 w 5424626"/>
                          <a:gd name="connsiteY2" fmla="*/ 2712313 h 2712313"/>
                          <a:gd name="connsiteX3" fmla="*/ 2715852 w 5424626"/>
                          <a:gd name="connsiteY3" fmla="*/ 1052677 h 2712313"/>
                          <a:gd name="connsiteX4" fmla="*/ 1056216 w 5424626"/>
                          <a:gd name="connsiteY4" fmla="*/ 2712313 h 2712313"/>
                          <a:gd name="connsiteX5" fmla="*/ 0 w 5424626"/>
                          <a:gd name="connsiteY5" fmla="*/ 2712313 h 2712313"/>
                          <a:gd name="connsiteX6" fmla="*/ 2712313 w 5424626"/>
                          <a:gd name="connsiteY6" fmla="*/ 0 h 271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4626" h="2712313">
                            <a:moveTo>
                              <a:pt x="2712313" y="0"/>
                            </a:moveTo>
                            <a:cubicBezTo>
                              <a:pt x="4210283" y="0"/>
                              <a:pt x="5424626" y="1214344"/>
                              <a:pt x="5424626" y="2712313"/>
                            </a:cubicBezTo>
                            <a:lnTo>
                              <a:pt x="4375488" y="2712313"/>
                            </a:lnTo>
                            <a:cubicBezTo>
                              <a:pt x="4375488" y="1795721"/>
                              <a:pt x="3632444" y="1052677"/>
                              <a:pt x="2715852" y="1052677"/>
                            </a:cubicBezTo>
                            <a:cubicBezTo>
                              <a:pt x="1799260" y="1052677"/>
                              <a:pt x="1056216" y="1795721"/>
                              <a:pt x="1056216" y="2712313"/>
                            </a:cubicBezTo>
                            <a:lnTo>
                              <a:pt x="0" y="2712313"/>
                            </a:lnTo>
                            <a:cubicBezTo>
                              <a:pt x="0" y="1214344"/>
                              <a:pt x="1214344" y="0"/>
                              <a:pt x="2712313" y="0"/>
                            </a:cubicBezTo>
                            <a:close/>
                          </a:path>
                        </a:pathLst>
                      </a:custGeom>
                      <a:ln>
                        <a:solidFill>
                          <a:schemeClr val="bg1">
                            <a:alpha val="54000"/>
                          </a:schemeClr>
                        </a:solidFill>
                      </a:ln>
                      <a:effectLst>
                        <a:innerShdw blurRad="1270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dirty="0"/>
                      </a:p>
                    </p:txBody>
                  </p:sp>
                  <p:sp useBgFill="1">
                    <p:nvSpPr>
                      <p:cNvPr id="30" name="Ovale 29">
                        <a:extLst>
                          <a:ext uri="{FF2B5EF4-FFF2-40B4-BE49-F238E27FC236}">
                            <a16:creationId xmlns:a16="http://schemas.microsoft.com/office/drawing/2014/main" id="{97CE08C8-751B-D5C5-E5F5-6A386339EFC2}"/>
                          </a:ext>
                        </a:extLst>
                      </p:cNvPr>
                      <p:cNvSpPr/>
                      <p:nvPr/>
                    </p:nvSpPr>
                    <p:spPr>
                      <a:xfrm>
                        <a:off x="4372687" y="2880168"/>
                        <a:ext cx="3319272" cy="3319272"/>
                      </a:xfrm>
                      <a:prstGeom prst="ellipse">
                        <a:avLst/>
                      </a:prstGeom>
                      <a:ln>
                        <a:solidFill>
                          <a:schemeClr val="bg1"/>
                        </a:solidFill>
                      </a:ln>
                      <a:effectLst>
                        <a:innerShdw blurRad="1270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6" name="Gruppo 25">
                      <a:extLst>
                        <a:ext uri="{FF2B5EF4-FFF2-40B4-BE49-F238E27FC236}">
                          <a16:creationId xmlns:a16="http://schemas.microsoft.com/office/drawing/2014/main" id="{D82543E1-28CA-9D88-B3BE-A93CD8B10F4C}"/>
                        </a:ext>
                      </a:extLst>
                    </p:cNvPr>
                    <p:cNvGrpSpPr/>
                    <p:nvPr/>
                  </p:nvGrpSpPr>
                  <p:grpSpPr>
                    <a:xfrm>
                      <a:off x="1846254" y="3572016"/>
                      <a:ext cx="2668758" cy="1734181"/>
                      <a:chOff x="1846254" y="3572016"/>
                      <a:chExt cx="2668758" cy="1734181"/>
                    </a:xfrm>
                  </p:grpSpPr>
                  <p:sp useBgFill="1">
                    <p:nvSpPr>
                      <p:cNvPr id="27" name="Rettangolo con angoli arrotondati 26">
                        <a:extLst>
                          <a:ext uri="{FF2B5EF4-FFF2-40B4-BE49-F238E27FC236}">
                            <a16:creationId xmlns:a16="http://schemas.microsoft.com/office/drawing/2014/main" id="{7041635F-1894-7C80-1D38-8FFCE3CEDE86}"/>
                          </a:ext>
                        </a:extLst>
                      </p:cNvPr>
                      <p:cNvSpPr/>
                      <p:nvPr/>
                    </p:nvSpPr>
                    <p:spPr>
                      <a:xfrm rot="2673456">
                        <a:off x="1846254" y="3572016"/>
                        <a:ext cx="1734181" cy="1734181"/>
                      </a:xfrm>
                      <a:prstGeom prst="roundRect">
                        <a:avLst>
                          <a:gd name="adj" fmla="val 22541"/>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useBgFill="1">
                    <p:nvSpPr>
                      <p:cNvPr id="28" name="Ovale 27">
                        <a:extLst>
                          <a:ext uri="{FF2B5EF4-FFF2-40B4-BE49-F238E27FC236}">
                            <a16:creationId xmlns:a16="http://schemas.microsoft.com/office/drawing/2014/main" id="{0D7D2F48-E26E-771B-EDBA-7503AA43A227}"/>
                          </a:ext>
                        </a:extLst>
                      </p:cNvPr>
                      <p:cNvSpPr/>
                      <p:nvPr/>
                    </p:nvSpPr>
                    <p:spPr>
                      <a:xfrm>
                        <a:off x="4066816" y="4215010"/>
                        <a:ext cx="448196" cy="448196"/>
                      </a:xfrm>
                      <a:prstGeom prst="ellipse">
                        <a:avLst/>
                      </a:prstGeom>
                      <a:ln>
                        <a:solidFill>
                          <a:schemeClr val="bg1"/>
                        </a:solidFill>
                      </a:ln>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22" name="Gruppo 21">
                    <a:extLst>
                      <a:ext uri="{FF2B5EF4-FFF2-40B4-BE49-F238E27FC236}">
                        <a16:creationId xmlns:a16="http://schemas.microsoft.com/office/drawing/2014/main" id="{F81C97EF-926D-B49D-CEF1-BACF2CEF2DF1}"/>
                      </a:ext>
                    </a:extLst>
                  </p:cNvPr>
                  <p:cNvGrpSpPr/>
                  <p:nvPr/>
                </p:nvGrpSpPr>
                <p:grpSpPr>
                  <a:xfrm rot="10800000">
                    <a:off x="8160205" y="4233125"/>
                    <a:ext cx="2668758" cy="1734181"/>
                    <a:chOff x="1846254" y="3572016"/>
                    <a:chExt cx="2668758" cy="1734181"/>
                  </a:xfrm>
                </p:grpSpPr>
                <p:sp useBgFill="1">
                  <p:nvSpPr>
                    <p:cNvPr id="23" name="Rettangolo con angoli arrotondati 22">
                      <a:extLst>
                        <a:ext uri="{FF2B5EF4-FFF2-40B4-BE49-F238E27FC236}">
                          <a16:creationId xmlns:a16="http://schemas.microsoft.com/office/drawing/2014/main" id="{0B4438CE-D007-8A17-102B-6F0C3B0A2721}"/>
                        </a:ext>
                      </a:extLst>
                    </p:cNvPr>
                    <p:cNvSpPr/>
                    <p:nvPr/>
                  </p:nvSpPr>
                  <p:spPr>
                    <a:xfrm rot="2673456">
                      <a:off x="1846254" y="3572016"/>
                      <a:ext cx="1734181" cy="1734181"/>
                    </a:xfrm>
                    <a:prstGeom prst="roundRect">
                      <a:avLst>
                        <a:gd name="adj" fmla="val 22541"/>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useBgFill="1">
                  <p:nvSpPr>
                    <p:cNvPr id="24" name="Ovale 23">
                      <a:extLst>
                        <a:ext uri="{FF2B5EF4-FFF2-40B4-BE49-F238E27FC236}">
                          <a16:creationId xmlns:a16="http://schemas.microsoft.com/office/drawing/2014/main" id="{AEBE78C2-9F48-EF9E-9018-3E8F65296502}"/>
                        </a:ext>
                      </a:extLst>
                    </p:cNvPr>
                    <p:cNvSpPr/>
                    <p:nvPr/>
                  </p:nvSpPr>
                  <p:spPr>
                    <a:xfrm>
                      <a:off x="4066816" y="4215010"/>
                      <a:ext cx="448196" cy="448196"/>
                    </a:xfrm>
                    <a:prstGeom prst="ellipse">
                      <a:avLst/>
                    </a:prstGeom>
                    <a:ln>
                      <a:solidFill>
                        <a:schemeClr val="bg1"/>
                      </a:solidFill>
                    </a:ln>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pic>
              <p:nvPicPr>
                <p:cNvPr id="20" name="Elemento grafico 19" descr="Esplosione contorno">
                  <a:extLst>
                    <a:ext uri="{FF2B5EF4-FFF2-40B4-BE49-F238E27FC236}">
                      <a16:creationId xmlns:a16="http://schemas.microsoft.com/office/drawing/2014/main" id="{D2141670-846C-AB56-E633-218EB79AFD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51271" y="4875725"/>
                  <a:ext cx="1236824" cy="1236824"/>
                </a:xfrm>
                <a:prstGeom prst="rect">
                  <a:avLst/>
                </a:prstGeom>
              </p:spPr>
            </p:pic>
          </p:grpSp>
          <p:grpSp>
            <p:nvGrpSpPr>
              <p:cNvPr id="13" name="Gruppo 12">
                <a:extLst>
                  <a:ext uri="{FF2B5EF4-FFF2-40B4-BE49-F238E27FC236}">
                    <a16:creationId xmlns:a16="http://schemas.microsoft.com/office/drawing/2014/main" id="{4F32738D-3EFF-C2B8-E354-357C0CA72A22}"/>
                  </a:ext>
                </a:extLst>
              </p:cNvPr>
              <p:cNvGrpSpPr/>
              <p:nvPr/>
            </p:nvGrpSpPr>
            <p:grpSpPr>
              <a:xfrm rot="2726789">
                <a:off x="3541697" y="2536490"/>
                <a:ext cx="2015328" cy="1309577"/>
                <a:chOff x="-120626" y="5500366"/>
                <a:chExt cx="2015328" cy="1309577"/>
              </a:xfrm>
            </p:grpSpPr>
            <p:sp useBgFill="1">
              <p:nvSpPr>
                <p:cNvPr id="17" name="Rettangolo con angoli arrotondati 16">
                  <a:extLst>
                    <a:ext uri="{FF2B5EF4-FFF2-40B4-BE49-F238E27FC236}">
                      <a16:creationId xmlns:a16="http://schemas.microsoft.com/office/drawing/2014/main" id="{A6ACA29D-7BBF-0602-0C3D-9AF3B901A647}"/>
                    </a:ext>
                  </a:extLst>
                </p:cNvPr>
                <p:cNvSpPr/>
                <p:nvPr/>
              </p:nvSpPr>
              <p:spPr>
                <a:xfrm rot="2673456">
                  <a:off x="-120626" y="5500366"/>
                  <a:ext cx="1309577" cy="1309577"/>
                </a:xfrm>
                <a:prstGeom prst="roundRect">
                  <a:avLst>
                    <a:gd name="adj" fmla="val 22541"/>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useBgFill="1">
              <p:nvSpPr>
                <p:cNvPr id="18" name="Ovale 17">
                  <a:extLst>
                    <a:ext uri="{FF2B5EF4-FFF2-40B4-BE49-F238E27FC236}">
                      <a16:creationId xmlns:a16="http://schemas.microsoft.com/office/drawing/2014/main" id="{4544FD21-4F5D-A775-7EC4-A82B7A48DA79}"/>
                    </a:ext>
                  </a:extLst>
                </p:cNvPr>
                <p:cNvSpPr/>
                <p:nvPr/>
              </p:nvSpPr>
              <p:spPr>
                <a:xfrm>
                  <a:off x="1556244" y="5985927"/>
                  <a:ext cx="338458" cy="338458"/>
                </a:xfrm>
                <a:prstGeom prst="ellipse">
                  <a:avLst/>
                </a:prstGeom>
                <a:ln>
                  <a:solidFill>
                    <a:schemeClr val="bg1"/>
                  </a:solidFill>
                </a:ln>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uppo 13">
                <a:extLst>
                  <a:ext uri="{FF2B5EF4-FFF2-40B4-BE49-F238E27FC236}">
                    <a16:creationId xmlns:a16="http://schemas.microsoft.com/office/drawing/2014/main" id="{013D80C7-F8D2-B4E0-08B7-9046A3704577}"/>
                  </a:ext>
                </a:extLst>
              </p:cNvPr>
              <p:cNvGrpSpPr/>
              <p:nvPr/>
            </p:nvGrpSpPr>
            <p:grpSpPr>
              <a:xfrm rot="18873211" flipH="1">
                <a:off x="6615567" y="2524387"/>
                <a:ext cx="2015328" cy="1309577"/>
                <a:chOff x="-120626" y="5500366"/>
                <a:chExt cx="2015328" cy="1309577"/>
              </a:xfrm>
            </p:grpSpPr>
            <p:sp useBgFill="1">
              <p:nvSpPr>
                <p:cNvPr id="15" name="Rettangolo con angoli arrotondati 14">
                  <a:extLst>
                    <a:ext uri="{FF2B5EF4-FFF2-40B4-BE49-F238E27FC236}">
                      <a16:creationId xmlns:a16="http://schemas.microsoft.com/office/drawing/2014/main" id="{D72B30AA-E361-C408-60F0-0E7B798F7BFD}"/>
                    </a:ext>
                  </a:extLst>
                </p:cNvPr>
                <p:cNvSpPr/>
                <p:nvPr/>
              </p:nvSpPr>
              <p:spPr>
                <a:xfrm rot="2673456">
                  <a:off x="-120626" y="5500366"/>
                  <a:ext cx="1309577" cy="1309577"/>
                </a:xfrm>
                <a:prstGeom prst="roundRect">
                  <a:avLst>
                    <a:gd name="adj" fmla="val 22541"/>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useBgFill="1">
              <p:nvSpPr>
                <p:cNvPr id="16" name="Ovale 15">
                  <a:extLst>
                    <a:ext uri="{FF2B5EF4-FFF2-40B4-BE49-F238E27FC236}">
                      <a16:creationId xmlns:a16="http://schemas.microsoft.com/office/drawing/2014/main" id="{23D4E4B4-E652-0D94-4774-CC8D15E2A105}"/>
                    </a:ext>
                  </a:extLst>
                </p:cNvPr>
                <p:cNvSpPr/>
                <p:nvPr/>
              </p:nvSpPr>
              <p:spPr>
                <a:xfrm>
                  <a:off x="1556244" y="5985927"/>
                  <a:ext cx="338458" cy="338458"/>
                </a:xfrm>
                <a:prstGeom prst="ellipse">
                  <a:avLst/>
                </a:prstGeom>
                <a:ln>
                  <a:solidFill>
                    <a:schemeClr val="bg1"/>
                  </a:solidFill>
                </a:ln>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pic>
        <p:nvPicPr>
          <p:cNvPr id="40" name="Elemento grafico 39" descr="Monete contorno">
            <a:extLst>
              <a:ext uri="{FF2B5EF4-FFF2-40B4-BE49-F238E27FC236}">
                <a16:creationId xmlns:a16="http://schemas.microsoft.com/office/drawing/2014/main" id="{9F4A0955-DEA4-7475-D6C3-2864140BF8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86785" y="4761659"/>
            <a:ext cx="914400" cy="914400"/>
          </a:xfrm>
          <a:prstGeom prst="rect">
            <a:avLst/>
          </a:prstGeom>
        </p:spPr>
      </p:pic>
      <p:pic>
        <p:nvPicPr>
          <p:cNvPr id="48" name="Elemento grafico 47" descr="Pannelli solari contorno">
            <a:extLst>
              <a:ext uri="{FF2B5EF4-FFF2-40B4-BE49-F238E27FC236}">
                <a16:creationId xmlns:a16="http://schemas.microsoft.com/office/drawing/2014/main" id="{EE591163-1226-3550-01A9-A853A9BB98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79928" y="2453211"/>
            <a:ext cx="914400" cy="914400"/>
          </a:xfrm>
          <a:prstGeom prst="rect">
            <a:avLst/>
          </a:prstGeom>
        </p:spPr>
      </p:pic>
      <p:pic>
        <p:nvPicPr>
          <p:cNvPr id="50" name="Elemento grafico 49" descr="Clessidra 90% contorno">
            <a:extLst>
              <a:ext uri="{FF2B5EF4-FFF2-40B4-BE49-F238E27FC236}">
                <a16:creationId xmlns:a16="http://schemas.microsoft.com/office/drawing/2014/main" id="{B6124D12-46DB-05E6-3FD8-151B0CB352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04839" y="2470323"/>
            <a:ext cx="914400" cy="914400"/>
          </a:xfrm>
          <a:prstGeom prst="rect">
            <a:avLst/>
          </a:prstGeom>
        </p:spPr>
      </p:pic>
      <p:pic>
        <p:nvPicPr>
          <p:cNvPr id="52" name="Elemento grafico 51" descr="Salvadanaio contorno">
            <a:extLst>
              <a:ext uri="{FF2B5EF4-FFF2-40B4-BE49-F238E27FC236}">
                <a16:creationId xmlns:a16="http://schemas.microsoft.com/office/drawing/2014/main" id="{96EA8C9A-1A2F-8875-9B75-FB3D17F3B4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02109" y="4796860"/>
            <a:ext cx="914400" cy="914400"/>
          </a:xfrm>
          <a:prstGeom prst="rect">
            <a:avLst/>
          </a:prstGeom>
        </p:spPr>
      </p:pic>
      <p:sp useBgFill="1">
        <p:nvSpPr>
          <p:cNvPr id="53" name="Rettangolo con angoli arrotondati 52">
            <a:hlinkHover r:id="rId16" action="ppaction://hlinksldjump"/>
            <a:extLst>
              <a:ext uri="{FF2B5EF4-FFF2-40B4-BE49-F238E27FC236}">
                <a16:creationId xmlns:a16="http://schemas.microsoft.com/office/drawing/2014/main" id="{A7B851EC-53B9-250B-A36E-A38543D31E91}"/>
              </a:ext>
            </a:extLst>
          </p:cNvPr>
          <p:cNvSpPr/>
          <p:nvPr/>
        </p:nvSpPr>
        <p:spPr>
          <a:xfrm rot="5400000">
            <a:off x="-5230741"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sp useBgFill="1">
        <p:nvSpPr>
          <p:cNvPr id="54" name="Rettangolo con angoli arrotondati 53">
            <a:extLst>
              <a:ext uri="{FF2B5EF4-FFF2-40B4-BE49-F238E27FC236}">
                <a16:creationId xmlns:a16="http://schemas.microsoft.com/office/drawing/2014/main" id="{67471A71-C683-ACF2-1D65-B66B21F9C07C}"/>
              </a:ext>
            </a:extLst>
          </p:cNvPr>
          <p:cNvSpPr/>
          <p:nvPr/>
        </p:nvSpPr>
        <p:spPr>
          <a:xfrm rot="5400000">
            <a:off x="4836000" y="8689648"/>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useBgFill="1">
        <p:nvSpPr>
          <p:cNvPr id="55" name="Rettangolo con angoli arrotondati 54">
            <a:extLst>
              <a:ext uri="{FF2B5EF4-FFF2-40B4-BE49-F238E27FC236}">
                <a16:creationId xmlns:a16="http://schemas.microsoft.com/office/drawing/2014/main" id="{957B9E67-4B46-B028-4F21-3E91C02495C9}"/>
              </a:ext>
            </a:extLst>
          </p:cNvPr>
          <p:cNvSpPr/>
          <p:nvPr/>
        </p:nvSpPr>
        <p:spPr>
          <a:xfrm rot="5400000">
            <a:off x="14797578"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56" name="Elemento grafico 55" descr="Soldi volanti contorno">
            <a:extLst>
              <a:ext uri="{FF2B5EF4-FFF2-40B4-BE49-F238E27FC236}">
                <a16:creationId xmlns:a16="http://schemas.microsoft.com/office/drawing/2014/main" id="{3FC8A9D8-F0AB-DE3C-901F-CC1D29FA495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6797" y="8990537"/>
            <a:ext cx="1718403" cy="1718403"/>
          </a:xfrm>
          <a:prstGeom prst="rect">
            <a:avLst/>
          </a:prstGeom>
        </p:spPr>
      </p:pic>
      <p:pic>
        <p:nvPicPr>
          <p:cNvPr id="57" name="Elemento grafico 56" descr="Energia rinnovabile contorno">
            <a:extLst>
              <a:ext uri="{FF2B5EF4-FFF2-40B4-BE49-F238E27FC236}">
                <a16:creationId xmlns:a16="http://schemas.microsoft.com/office/drawing/2014/main" id="{5F1873CA-B474-EA00-3CA2-6F698D30C9F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173009" y="2423950"/>
            <a:ext cx="1769137" cy="1769137"/>
          </a:xfrm>
          <a:prstGeom prst="rect">
            <a:avLst/>
          </a:prstGeom>
        </p:spPr>
      </p:pic>
      <p:pic>
        <p:nvPicPr>
          <p:cNvPr id="58" name="Elemento grafico 57" descr="Esplosione contorno">
            <a:extLst>
              <a:ext uri="{FF2B5EF4-FFF2-40B4-BE49-F238E27FC236}">
                <a16:creationId xmlns:a16="http://schemas.microsoft.com/office/drawing/2014/main" id="{2933A4E2-7E2A-F81E-B73E-7BCD515A4A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29341" y="2298176"/>
            <a:ext cx="1717200" cy="1717200"/>
          </a:xfrm>
          <a:prstGeom prst="rect">
            <a:avLst/>
          </a:prstGeom>
        </p:spPr>
      </p:pic>
      <mc:AlternateContent xmlns:mc="http://schemas.openxmlformats.org/markup-compatibility/2006" xmlns:psez="http://schemas.microsoft.com/office/powerpoint/2016/sectionzoom">
        <mc:Choice Requires="psez">
          <p:graphicFrame>
            <p:nvGraphicFramePr>
              <p:cNvPr id="32" name="Anteprima della sezione 31">
                <a:extLst>
                  <a:ext uri="{FF2B5EF4-FFF2-40B4-BE49-F238E27FC236}">
                    <a16:creationId xmlns:a16="http://schemas.microsoft.com/office/drawing/2014/main" id="{41A00105-D60E-07E7-A807-583CFBF529D1}"/>
                  </a:ext>
                </a:extLst>
              </p:cNvPr>
              <p:cNvGraphicFramePr>
                <a:graphicFrameLocks noChangeAspect="1"/>
              </p:cNvGraphicFramePr>
              <p:nvPr>
                <p:extLst>
                  <p:ext uri="{D42A27DB-BD31-4B8C-83A1-F6EECF244321}">
                    <p14:modId xmlns:p14="http://schemas.microsoft.com/office/powerpoint/2010/main" val="3019651086"/>
                  </p:ext>
                </p:extLst>
              </p:nvPr>
            </p:nvGraphicFramePr>
            <p:xfrm>
              <a:off x="8147531" y="4637470"/>
              <a:ext cx="1823555" cy="1026655"/>
            </p:xfrm>
            <a:graphic>
              <a:graphicData uri="http://schemas.microsoft.com/office/powerpoint/2016/sectionzoom">
                <psez:sectionZm>
                  <psez:sectionZmObj sectionId="{C181A449-6040-4D94-A527-AD71E22B7772}">
                    <psez:zmPr id="{0329D80A-4A10-4EB0-966F-47BC222FCF1F}"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823555" cy="1026655"/>
                        </a:xfrm>
                        <a:prstGeom prst="rect">
                          <a:avLst/>
                        </a:prstGeom>
                        <a:ln w="3175">
                          <a:noFill/>
                        </a:ln>
                      </p166:spPr>
                    </psez:zmPr>
                  </psez:sectionZmObj>
                </psez:sectionZm>
              </a:graphicData>
            </a:graphic>
          </p:graphicFrame>
        </mc:Choice>
        <mc:Fallback xmlns="">
          <p:pic>
            <p:nvPicPr>
              <p:cNvPr id="32" name="Anteprima della sezione 31">
                <a:hlinkClick r:id="rId22" action="ppaction://hlinksldjump"/>
                <a:extLst>
                  <a:ext uri="{FF2B5EF4-FFF2-40B4-BE49-F238E27FC236}">
                    <a16:creationId xmlns:a16="http://schemas.microsoft.com/office/drawing/2014/main" id="{41A00105-D60E-07E7-A807-583CFBF529D1}"/>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8147531" y="4637470"/>
                <a:ext cx="1823555" cy="102665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66" name="Anteprima della sezione 65">
                <a:extLst>
                  <a:ext uri="{FF2B5EF4-FFF2-40B4-BE49-F238E27FC236}">
                    <a16:creationId xmlns:a16="http://schemas.microsoft.com/office/drawing/2014/main" id="{58641385-1AFB-CA05-5426-27BC02778F56}"/>
                  </a:ext>
                </a:extLst>
              </p:cNvPr>
              <p:cNvGraphicFramePr>
                <a:graphicFrameLocks noChangeAspect="1"/>
              </p:cNvGraphicFramePr>
              <p:nvPr>
                <p:extLst>
                  <p:ext uri="{D42A27DB-BD31-4B8C-83A1-F6EECF244321}">
                    <p14:modId xmlns:p14="http://schemas.microsoft.com/office/powerpoint/2010/main" val="3636530929"/>
                  </p:ext>
                </p:extLst>
              </p:nvPr>
            </p:nvGraphicFramePr>
            <p:xfrm>
              <a:off x="6811629" y="2328120"/>
              <a:ext cx="2141405" cy="1205604"/>
            </p:xfrm>
            <a:graphic>
              <a:graphicData uri="http://schemas.microsoft.com/office/powerpoint/2016/sectionzoom">
                <psez:sectionZm>
                  <psez:sectionZmObj sectionId="{B8C8B0C8-57FF-4590-8ABF-9EFA10643FC4}">
                    <psez:zmPr id="{6B3CA82A-C359-4A3E-91A1-F2365408D4B4}" imageType="cover" transitionDur="1000">
                      <p166:blipFill xmlns:p166="http://schemas.microsoft.com/office/powerpoint/2016/6/main">
                        <a:blip r:embed="rId23">
                          <a:extLst>
                            <a:ext uri="{28A0092B-C50C-407E-A947-70E740481C1C}">
                              <a14:useLocalDpi xmlns:a14="http://schemas.microsoft.com/office/drawing/2010/main" val="0"/>
                            </a:ext>
                          </a:extLst>
                        </a:blip>
                        <a:stretch>
                          <a:fillRect/>
                        </a:stretch>
                      </p166:blipFill>
                      <p166:spPr xmlns:p166="http://schemas.microsoft.com/office/powerpoint/2016/6/main">
                        <a:xfrm>
                          <a:off x="0" y="0"/>
                          <a:ext cx="2141405" cy="1205604"/>
                        </a:xfrm>
                        <a:prstGeom prst="rect">
                          <a:avLst/>
                        </a:prstGeom>
                        <a:ln w="3175">
                          <a:noFill/>
                        </a:ln>
                      </p166:spPr>
                    </psez:zmPr>
                  </psez:sectionZmObj>
                </psez:sectionZm>
              </a:graphicData>
            </a:graphic>
          </p:graphicFrame>
        </mc:Choice>
        <mc:Fallback xmlns="">
          <p:pic>
            <p:nvPicPr>
              <p:cNvPr id="66" name="Anteprima della sezione 65">
                <a:hlinkClick r:id="rId24" action="ppaction://hlinksldjump"/>
                <a:extLst>
                  <a:ext uri="{FF2B5EF4-FFF2-40B4-BE49-F238E27FC236}">
                    <a16:creationId xmlns:a16="http://schemas.microsoft.com/office/drawing/2014/main" id="{58641385-1AFB-CA05-5426-27BC02778F56}"/>
                  </a:ext>
                </a:extLst>
              </p:cNvPr>
              <p:cNvPicPr>
                <a:picLocks noGrp="1" noRot="1" noChangeAspect="1" noMove="1" noResize="1" noEditPoints="1" noAdjustHandles="1" noChangeArrowheads="1" noChangeShapeType="1"/>
              </p:cNvPicPr>
              <p:nvPr/>
            </p:nvPicPr>
            <p:blipFill>
              <a:blip r:embed="rId25">
                <a:extLst>
                  <a:ext uri="{28A0092B-C50C-407E-A947-70E740481C1C}">
                    <a14:useLocalDpi xmlns:a14="http://schemas.microsoft.com/office/drawing/2010/main" val="0"/>
                  </a:ext>
                </a:extLst>
              </a:blip>
              <a:stretch>
                <a:fillRect/>
              </a:stretch>
            </p:blipFill>
            <p:spPr>
              <a:xfrm>
                <a:off x="6811629" y="2328120"/>
                <a:ext cx="2141405" cy="120560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46" name="Anteprima della sezione 45">
                <a:extLst>
                  <a:ext uri="{FF2B5EF4-FFF2-40B4-BE49-F238E27FC236}">
                    <a16:creationId xmlns:a16="http://schemas.microsoft.com/office/drawing/2014/main" id="{F7890A77-7DDA-342A-5895-358C46257869}"/>
                  </a:ext>
                </a:extLst>
              </p:cNvPr>
              <p:cNvGraphicFramePr>
                <a:graphicFrameLocks noChangeAspect="1"/>
              </p:cNvGraphicFramePr>
              <p:nvPr>
                <p:extLst>
                  <p:ext uri="{D42A27DB-BD31-4B8C-83A1-F6EECF244321}">
                    <p14:modId xmlns:p14="http://schemas.microsoft.com/office/powerpoint/2010/main" val="3710096457"/>
                  </p:ext>
                </p:extLst>
              </p:nvPr>
            </p:nvGraphicFramePr>
            <p:xfrm>
              <a:off x="3411989" y="2428919"/>
              <a:ext cx="1775776" cy="999756"/>
            </p:xfrm>
            <a:graphic>
              <a:graphicData uri="http://schemas.microsoft.com/office/powerpoint/2016/sectionzoom">
                <psez:sectionZm>
                  <psez:sectionZmObj sectionId="{064AA436-A2DA-42D6-A9F0-AA905732A41A}">
                    <psez:zmPr id="{A0B7111E-D083-4904-8630-E46C6DA1931B}" imageType="cover" transitionDur="1000">
                      <p166:blipFill xmlns:p166="http://schemas.microsoft.com/office/powerpoint/2016/6/main">
                        <a:blip r:embed="rId25">
                          <a:extLst>
                            <a:ext uri="{28A0092B-C50C-407E-A947-70E740481C1C}">
                              <a14:useLocalDpi xmlns:a14="http://schemas.microsoft.com/office/drawing/2010/main" val="0"/>
                            </a:ext>
                          </a:extLst>
                        </a:blip>
                        <a:stretch>
                          <a:fillRect/>
                        </a:stretch>
                      </p166:blipFill>
                      <p166:spPr xmlns:p166="http://schemas.microsoft.com/office/powerpoint/2016/6/main">
                        <a:xfrm>
                          <a:off x="0" y="0"/>
                          <a:ext cx="1775776" cy="999756"/>
                        </a:xfrm>
                        <a:prstGeom prst="rect">
                          <a:avLst/>
                        </a:prstGeom>
                        <a:ln w="3175">
                          <a:noFill/>
                        </a:ln>
                      </p166:spPr>
                    </psez:zmPr>
                  </psez:sectionZmObj>
                </psez:sectionZm>
              </a:graphicData>
            </a:graphic>
          </p:graphicFrame>
        </mc:Choice>
        <mc:Fallback xmlns="">
          <p:pic>
            <p:nvPicPr>
              <p:cNvPr id="46" name="Anteprima della sezione 45">
                <a:hlinkClick r:id="rId26" action="ppaction://hlinksldjump"/>
                <a:extLst>
                  <a:ext uri="{FF2B5EF4-FFF2-40B4-BE49-F238E27FC236}">
                    <a16:creationId xmlns:a16="http://schemas.microsoft.com/office/drawing/2014/main" id="{F7890A77-7DDA-342A-5895-358C46257869}"/>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3411989" y="2428919"/>
                <a:ext cx="1775776" cy="999756"/>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44" name="Anteprima della sezione 43">
                <a:extLst>
                  <a:ext uri="{FF2B5EF4-FFF2-40B4-BE49-F238E27FC236}">
                    <a16:creationId xmlns:a16="http://schemas.microsoft.com/office/drawing/2014/main" id="{59DB902D-D8CA-9E40-22CB-94EE7BACA454}"/>
                  </a:ext>
                </a:extLst>
              </p:cNvPr>
              <p:cNvGraphicFramePr>
                <a:graphicFrameLocks noChangeAspect="1"/>
              </p:cNvGraphicFramePr>
              <p:nvPr>
                <p:extLst>
                  <p:ext uri="{D42A27DB-BD31-4B8C-83A1-F6EECF244321}">
                    <p14:modId xmlns:p14="http://schemas.microsoft.com/office/powerpoint/2010/main" val="2558743597"/>
                  </p:ext>
                </p:extLst>
              </p:nvPr>
            </p:nvGraphicFramePr>
            <p:xfrm>
              <a:off x="2348115" y="4726458"/>
              <a:ext cx="1749216" cy="984802"/>
            </p:xfrm>
            <a:graphic>
              <a:graphicData uri="http://schemas.microsoft.com/office/powerpoint/2016/sectionzoom">
                <psez:sectionZm>
                  <psez:sectionZmObj sectionId="{7C1A6FC7-A852-475D-92B6-54DF5A489F91}">
                    <psez:zmPr id="{0F36BCA9-8D2F-47A3-B867-3CADCD078597}" imageType="cover" transitionDur="1000">
                      <p166:blipFill xmlns:p166="http://schemas.microsoft.com/office/powerpoint/2016/6/main">
                        <a:blip r:embed="rId25">
                          <a:extLst>
                            <a:ext uri="{28A0092B-C50C-407E-A947-70E740481C1C}">
                              <a14:useLocalDpi xmlns:a14="http://schemas.microsoft.com/office/drawing/2010/main" val="0"/>
                            </a:ext>
                          </a:extLst>
                        </a:blip>
                        <a:stretch>
                          <a:fillRect/>
                        </a:stretch>
                      </p166:blipFill>
                      <p166:spPr xmlns:p166="http://schemas.microsoft.com/office/powerpoint/2016/6/main">
                        <a:xfrm>
                          <a:off x="0" y="0"/>
                          <a:ext cx="1749216" cy="984802"/>
                        </a:xfrm>
                        <a:prstGeom prst="rect">
                          <a:avLst/>
                        </a:prstGeom>
                        <a:ln w="3175">
                          <a:noFill/>
                        </a:ln>
                      </p166:spPr>
                    </psez:zmPr>
                  </psez:sectionZmObj>
                </psez:sectionZm>
              </a:graphicData>
            </a:graphic>
          </p:graphicFrame>
        </mc:Choice>
        <mc:Fallback xmlns="">
          <p:pic>
            <p:nvPicPr>
              <p:cNvPr id="44" name="Anteprima della sezione 43">
                <a:hlinkClick r:id="rId27" action="ppaction://hlinksldjump"/>
                <a:extLst>
                  <a:ext uri="{FF2B5EF4-FFF2-40B4-BE49-F238E27FC236}">
                    <a16:creationId xmlns:a16="http://schemas.microsoft.com/office/drawing/2014/main" id="{59DB902D-D8CA-9E40-22CB-94EE7BACA454}"/>
                  </a:ext>
                </a:extLst>
              </p:cNvPr>
              <p:cNvPicPr>
                <a:picLocks noGrp="1" noRot="1" noChangeAspect="1" noMove="1" noResize="1" noEditPoints="1" noAdjustHandles="1" noChangeArrowheads="1" noChangeShapeType="1"/>
              </p:cNvPicPr>
              <p:nvPr/>
            </p:nvPicPr>
            <p:blipFill>
              <a:blip r:embed="rId28">
                <a:extLst>
                  <a:ext uri="{28A0092B-C50C-407E-A947-70E740481C1C}">
                    <a14:useLocalDpi xmlns:a14="http://schemas.microsoft.com/office/drawing/2010/main" val="0"/>
                  </a:ext>
                </a:extLst>
              </a:blip>
              <a:stretch>
                <a:fillRect/>
              </a:stretch>
            </p:blipFill>
            <p:spPr>
              <a:xfrm>
                <a:off x="2348115" y="4726458"/>
                <a:ext cx="1749216" cy="984802"/>
              </a:xfrm>
              <a:prstGeom prst="rect">
                <a:avLst/>
              </a:prstGeom>
              <a:ln w="3175">
                <a:noFill/>
              </a:ln>
            </p:spPr>
          </p:pic>
        </mc:Fallback>
      </mc:AlternateContent>
    </p:spTree>
    <p:extLst>
      <p:ext uri="{BB962C8B-B14F-4D97-AF65-F5344CB8AC3E}">
        <p14:creationId xmlns:p14="http://schemas.microsoft.com/office/powerpoint/2010/main" val="1644514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4" name="CasellaDiTesto 3">
            <a:extLst>
              <a:ext uri="{FF2B5EF4-FFF2-40B4-BE49-F238E27FC236}">
                <a16:creationId xmlns:a16="http://schemas.microsoft.com/office/drawing/2014/main" id="{82C710D1-1595-D4FC-8DFF-308776D8810B}"/>
              </a:ext>
            </a:extLst>
          </p:cNvPr>
          <p:cNvSpPr txBox="1"/>
          <p:nvPr/>
        </p:nvSpPr>
        <p:spPr>
          <a:xfrm>
            <a:off x="322512" y="2031588"/>
            <a:ext cx="6440238" cy="376475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anose="00000600000000000000" pitchFamily="2" charset="0"/>
              </a:rPr>
              <a:t>Tutti presentano il nucleare come un’energia poco accessibile, a causa degli alti prezzi e dei lunghi tempi necessari alla costruzione delle centrali.</a:t>
            </a:r>
          </a:p>
          <a:p>
            <a:endParaRPr lang="it-IT" dirty="0">
              <a:solidFill>
                <a:schemeClr val="bg1"/>
              </a:solidFill>
              <a:latin typeface="Montserrat Medium" panose="00000600000000000000" pitchFamily="2" charset="0"/>
            </a:endParaRPr>
          </a:p>
          <a:p>
            <a:r>
              <a:rPr lang="it-IT" dirty="0">
                <a:solidFill>
                  <a:schemeClr val="bg1"/>
                </a:solidFill>
                <a:latin typeface="Montserrat Medium" panose="00000600000000000000" pitchFamily="2" charset="0"/>
              </a:rPr>
              <a:t>La costruzione di un singolo reattore ha un costo base compreso tra i 5 e i 7 miliardi di dollari, che può poi ulteriormente aumentare in caso di ritardi nei lavori o questioni burocratiche dovute agli enti regolatori.</a:t>
            </a:r>
          </a:p>
          <a:p>
            <a:r>
              <a:rPr lang="it-IT" dirty="0">
                <a:solidFill>
                  <a:schemeClr val="bg1"/>
                </a:solidFill>
                <a:latin typeface="Montserrat Medium" panose="00000600000000000000" pitchFamily="2" charset="0"/>
              </a:rPr>
              <a:t>Dal momento che generalmente le aziende che costruiscono reattori nucleari non hanno un simile capitale, la costruzione del reattore viene finanziata tramite prestiti.</a:t>
            </a:r>
          </a:p>
        </p:txBody>
      </p:sp>
      <p:sp useBgFill="1">
        <p:nvSpPr>
          <p:cNvPr id="5" name="CasellaDiTesto 4">
            <a:extLst>
              <a:ext uri="{FF2B5EF4-FFF2-40B4-BE49-F238E27FC236}">
                <a16:creationId xmlns:a16="http://schemas.microsoft.com/office/drawing/2014/main" id="{FC436803-74C2-F28C-861C-66DCAB979216}"/>
              </a:ext>
            </a:extLst>
          </p:cNvPr>
          <p:cNvSpPr txBox="1"/>
          <p:nvPr/>
        </p:nvSpPr>
        <p:spPr>
          <a:xfrm>
            <a:off x="931847" y="375743"/>
            <a:ext cx="10328307" cy="865584"/>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COSTI GENERALI DEL NUCLEARE</a:t>
            </a:r>
          </a:p>
        </p:txBody>
      </p:sp>
      <p:sp>
        <p:nvSpPr>
          <p:cNvPr id="6" name="Segnaposto testo 2">
            <a:extLst>
              <a:ext uri="{FF2B5EF4-FFF2-40B4-BE49-F238E27FC236}">
                <a16:creationId xmlns:a16="http://schemas.microsoft.com/office/drawing/2014/main" id="{A35949D2-8BAC-D820-17F3-64BFB06F07B7}"/>
              </a:ext>
            </a:extLst>
          </p:cNvPr>
          <p:cNvSpPr txBox="1">
            <a:spLocks/>
          </p:cNvSpPr>
          <p:nvPr/>
        </p:nvSpPr>
        <p:spPr>
          <a:xfrm>
            <a:off x="417762" y="3703350"/>
            <a:ext cx="6146181" cy="10972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it-IT" dirty="0">
              <a:solidFill>
                <a:schemeClr val="bg1"/>
              </a:solidFill>
              <a:latin typeface="Arial Narrow" panose="020B0606020202030204" pitchFamily="34" charset="0"/>
            </a:endParaRPr>
          </a:p>
        </p:txBody>
      </p:sp>
      <p:pic>
        <p:nvPicPr>
          <p:cNvPr id="19" name="Elemento grafico 18">
            <a:extLst>
              <a:ext uri="{FF2B5EF4-FFF2-40B4-BE49-F238E27FC236}">
                <a16:creationId xmlns:a16="http://schemas.microsoft.com/office/drawing/2014/main" id="{BB7634C8-8783-022B-B7E6-2845050EFE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4499" y="2031588"/>
            <a:ext cx="3602383" cy="3764756"/>
          </a:xfrm>
          <a:prstGeom prst="rect">
            <a:avLst/>
          </a:prstGeom>
        </p:spPr>
      </p:pic>
    </p:spTree>
    <p:extLst>
      <p:ext uri="{BB962C8B-B14F-4D97-AF65-F5344CB8AC3E}">
        <p14:creationId xmlns:p14="http://schemas.microsoft.com/office/powerpoint/2010/main" val="1238211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8" name="Gruppo 37">
            <a:extLst>
              <a:ext uri="{FF2B5EF4-FFF2-40B4-BE49-F238E27FC236}">
                <a16:creationId xmlns:a16="http://schemas.microsoft.com/office/drawing/2014/main" id="{D37FA0C3-F939-F3A3-8707-BA2F6DE8CFCA}"/>
              </a:ext>
            </a:extLst>
          </p:cNvPr>
          <p:cNvGrpSpPr/>
          <p:nvPr/>
        </p:nvGrpSpPr>
        <p:grpSpPr>
          <a:xfrm>
            <a:off x="6268025" y="1984348"/>
            <a:ext cx="8139282" cy="4684829"/>
            <a:chOff x="5792618" y="719666"/>
            <a:chExt cx="9414230" cy="5418667"/>
          </a:xfrm>
        </p:grpSpPr>
        <p:grpSp>
          <p:nvGrpSpPr>
            <p:cNvPr id="30" name="Gruppo 29">
              <a:extLst>
                <a:ext uri="{FF2B5EF4-FFF2-40B4-BE49-F238E27FC236}">
                  <a16:creationId xmlns:a16="http://schemas.microsoft.com/office/drawing/2014/main" id="{DAE4B8E5-44AC-427A-B5E2-52DE024E7CCA}"/>
                </a:ext>
              </a:extLst>
            </p:cNvPr>
            <p:cNvGrpSpPr/>
            <p:nvPr/>
          </p:nvGrpSpPr>
          <p:grpSpPr>
            <a:xfrm>
              <a:off x="6329734" y="719666"/>
              <a:ext cx="8877114" cy="5418667"/>
              <a:chOff x="6358309" y="719666"/>
              <a:chExt cx="8877114" cy="5418667"/>
            </a:xfrm>
          </p:grpSpPr>
          <p:graphicFrame>
            <p:nvGraphicFramePr>
              <p:cNvPr id="3" name="Grafico 2">
                <a:extLst>
                  <a:ext uri="{FF2B5EF4-FFF2-40B4-BE49-F238E27FC236}">
                    <a16:creationId xmlns:a16="http://schemas.microsoft.com/office/drawing/2014/main" id="{21FE2D46-595F-D42F-8F09-03DE6362440C}"/>
                  </a:ext>
                </a:extLst>
              </p:cNvPr>
              <p:cNvGraphicFramePr/>
              <p:nvPr>
                <p:extLst>
                  <p:ext uri="{D42A27DB-BD31-4B8C-83A1-F6EECF244321}">
                    <p14:modId xmlns:p14="http://schemas.microsoft.com/office/powerpoint/2010/main" val="288350163"/>
                  </p:ext>
                </p:extLst>
              </p:nvPr>
            </p:nvGraphicFramePr>
            <p:xfrm>
              <a:off x="6358309" y="719666"/>
              <a:ext cx="8877114" cy="5418667"/>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Connettore diritto 21">
                <a:extLst>
                  <a:ext uri="{FF2B5EF4-FFF2-40B4-BE49-F238E27FC236}">
                    <a16:creationId xmlns:a16="http://schemas.microsoft.com/office/drawing/2014/main" id="{F8B112FB-A93D-F631-CFB5-117D640BDE99}"/>
                  </a:ext>
                </a:extLst>
              </p:cNvPr>
              <p:cNvCxnSpPr>
                <a:cxnSpLocks/>
              </p:cNvCxnSpPr>
              <p:nvPr/>
            </p:nvCxnSpPr>
            <p:spPr>
              <a:xfrm>
                <a:off x="10395352" y="4495800"/>
                <a:ext cx="872723" cy="69206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8" name="CasellaDiTesto 27">
                <a:extLst>
                  <a:ext uri="{FF2B5EF4-FFF2-40B4-BE49-F238E27FC236}">
                    <a16:creationId xmlns:a16="http://schemas.microsoft.com/office/drawing/2014/main" id="{7D80BEE7-1C37-C276-216F-ECC9D6A039E5}"/>
                  </a:ext>
                </a:extLst>
              </p:cNvPr>
              <p:cNvSpPr txBox="1"/>
              <p:nvPr/>
            </p:nvSpPr>
            <p:spPr>
              <a:xfrm>
                <a:off x="10395352" y="5187863"/>
                <a:ext cx="1796648" cy="646331"/>
              </a:xfrm>
              <a:prstGeom prst="rect">
                <a:avLst/>
              </a:prstGeom>
              <a:noFill/>
            </p:spPr>
            <p:txBody>
              <a:bodyPr wrap="square">
                <a:spAutoFit/>
              </a:bodyPr>
              <a:lstStyle/>
              <a:p>
                <a:pPr algn="ctr"/>
                <a:r>
                  <a:rPr lang="it-IT" sz="1800" dirty="0">
                    <a:solidFill>
                      <a:schemeClr val="bg1"/>
                    </a:solidFill>
                    <a:latin typeface="Montserrat Medium" panose="00000600000000000000" pitchFamily="2" charset="0"/>
                  </a:rPr>
                  <a:t>Costi dovuti agli interessi</a:t>
                </a:r>
              </a:p>
            </p:txBody>
          </p:sp>
        </p:grpSp>
        <p:cxnSp>
          <p:nvCxnSpPr>
            <p:cNvPr id="33" name="Connettore diritto 32">
              <a:extLst>
                <a:ext uri="{FF2B5EF4-FFF2-40B4-BE49-F238E27FC236}">
                  <a16:creationId xmlns:a16="http://schemas.microsoft.com/office/drawing/2014/main" id="{28A1EB9E-9D11-AF98-605B-674F851B3DCE}"/>
                </a:ext>
              </a:extLst>
            </p:cNvPr>
            <p:cNvCxnSpPr>
              <a:cxnSpLocks/>
            </p:cNvCxnSpPr>
            <p:nvPr/>
          </p:nvCxnSpPr>
          <p:spPr>
            <a:xfrm>
              <a:off x="6791325" y="1209675"/>
              <a:ext cx="981075" cy="46346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7" name="CasellaDiTesto 36">
              <a:extLst>
                <a:ext uri="{FF2B5EF4-FFF2-40B4-BE49-F238E27FC236}">
                  <a16:creationId xmlns:a16="http://schemas.microsoft.com/office/drawing/2014/main" id="{C8E34C13-B447-70F9-D88C-D5C03371821D}"/>
                </a:ext>
              </a:extLst>
            </p:cNvPr>
            <p:cNvSpPr txBox="1"/>
            <p:nvPr/>
          </p:nvSpPr>
          <p:spPr>
            <a:xfrm>
              <a:off x="5792618" y="868918"/>
              <a:ext cx="1796648" cy="369332"/>
            </a:xfrm>
            <a:prstGeom prst="rect">
              <a:avLst/>
            </a:prstGeom>
            <a:noFill/>
          </p:spPr>
          <p:txBody>
            <a:bodyPr wrap="square">
              <a:spAutoFit/>
            </a:bodyPr>
            <a:lstStyle/>
            <a:p>
              <a:pPr algn="ctr"/>
              <a:r>
                <a:rPr lang="it-IT" sz="1800" dirty="0">
                  <a:solidFill>
                    <a:schemeClr val="bg1"/>
                  </a:solidFill>
                  <a:latin typeface="Montserrat Medium" panose="00000600000000000000" pitchFamily="2" charset="0"/>
                </a:rPr>
                <a:t>Costi effettivi</a:t>
              </a:r>
            </a:p>
          </p:txBody>
        </p:sp>
      </p:grpSp>
      <p:sp useBgFill="1">
        <p:nvSpPr>
          <p:cNvPr id="42" name="CasellaDiTesto 41">
            <a:extLst>
              <a:ext uri="{FF2B5EF4-FFF2-40B4-BE49-F238E27FC236}">
                <a16:creationId xmlns:a16="http://schemas.microsoft.com/office/drawing/2014/main" id="{5036DAF3-583E-12B8-9CC7-3F253E4E9088}"/>
              </a:ext>
            </a:extLst>
          </p:cNvPr>
          <p:cNvSpPr txBox="1"/>
          <p:nvPr/>
        </p:nvSpPr>
        <p:spPr>
          <a:xfrm>
            <a:off x="395391" y="2533786"/>
            <a:ext cx="5564025" cy="2635329"/>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a:solidFill>
                  <a:schemeClr val="bg1"/>
                </a:solidFill>
                <a:latin typeface="Montserrat Medium" pitchFamily="2" charset="0"/>
              </a:rPr>
              <a:t>Naturalmente sia i prestiti di Stato sia quelli bancari si portano dietro un tasso di interesse, e quest’ultimo è legato al rischio finanziario del prestatore: più l’investimento è rischioso, più il tasso di interesse deve essere elevato per compensare questo rischio. I tassi di interesse sono molto alti, e finiscono con l’incidere per oltre il 50% sul prezzo finale dell’energia elettrica.</a:t>
            </a:r>
            <a:endParaRPr lang="it-IT" sz="1800" dirty="0">
              <a:solidFill>
                <a:schemeClr val="bg1"/>
              </a:solidFill>
              <a:latin typeface="Montserrat Medium" pitchFamily="2" charset="0"/>
            </a:endParaRPr>
          </a:p>
        </p:txBody>
      </p:sp>
      <p:sp useBgFill="1">
        <p:nvSpPr>
          <p:cNvPr id="46" name="CasellaDiTesto 45">
            <a:extLst>
              <a:ext uri="{FF2B5EF4-FFF2-40B4-BE49-F238E27FC236}">
                <a16:creationId xmlns:a16="http://schemas.microsoft.com/office/drawing/2014/main" id="{C119740A-0921-CF58-7C0E-B9DE3D3E2F22}"/>
              </a:ext>
            </a:extLst>
          </p:cNvPr>
          <p:cNvSpPr txBox="1"/>
          <p:nvPr/>
        </p:nvSpPr>
        <p:spPr>
          <a:xfrm>
            <a:off x="-1241122" y="535874"/>
            <a:ext cx="7337122" cy="865584"/>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r"/>
            <a:r>
              <a:rPr lang="it-IT" sz="4000" dirty="0">
                <a:solidFill>
                  <a:schemeClr val="bg1"/>
                </a:solidFill>
                <a:latin typeface="Montserrat ExtraBold" panose="00000900000000000000" pitchFamily="2" charset="0"/>
              </a:rPr>
              <a:t>I TASSI DI INTERESSE</a:t>
            </a:r>
          </a:p>
        </p:txBody>
      </p:sp>
    </p:spTree>
    <p:extLst>
      <p:ext uri="{BB962C8B-B14F-4D97-AF65-F5344CB8AC3E}">
        <p14:creationId xmlns:p14="http://schemas.microsoft.com/office/powerpoint/2010/main" val="416626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6" name="CasellaDiTesto 5">
            <a:extLst>
              <a:ext uri="{FF2B5EF4-FFF2-40B4-BE49-F238E27FC236}">
                <a16:creationId xmlns:a16="http://schemas.microsoft.com/office/drawing/2014/main" id="{28DFD55C-97BE-E3D3-2FAE-BD1A91475254}"/>
              </a:ext>
            </a:extLst>
          </p:cNvPr>
          <p:cNvSpPr txBox="1"/>
          <p:nvPr/>
        </p:nvSpPr>
        <p:spPr>
          <a:xfrm>
            <a:off x="-522513" y="495875"/>
            <a:ext cx="10352314" cy="865584"/>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r"/>
            <a:r>
              <a:rPr lang="it-IT" sz="4000" dirty="0">
                <a:solidFill>
                  <a:schemeClr val="bg1"/>
                </a:solidFill>
                <a:latin typeface="Montserrat ExtraBold" panose="00000900000000000000" pitchFamily="2" charset="0"/>
              </a:rPr>
              <a:t>I TASSI DI INTERESSE   </a:t>
            </a:r>
          </a:p>
        </p:txBody>
      </p:sp>
      <p:sp>
        <p:nvSpPr>
          <p:cNvPr id="8" name="CasellaDiTesto 7">
            <a:extLst>
              <a:ext uri="{FF2B5EF4-FFF2-40B4-BE49-F238E27FC236}">
                <a16:creationId xmlns:a16="http://schemas.microsoft.com/office/drawing/2014/main" id="{8C1BEC0D-B969-1CDC-8384-ECA07E6780BA}"/>
              </a:ext>
            </a:extLst>
          </p:cNvPr>
          <p:cNvSpPr txBox="1"/>
          <p:nvPr/>
        </p:nvSpPr>
        <p:spPr>
          <a:xfrm>
            <a:off x="141095" y="574634"/>
            <a:ext cx="6502400" cy="707886"/>
          </a:xfrm>
          <a:prstGeom prst="rect">
            <a:avLst/>
          </a:prstGeom>
          <a:noFill/>
        </p:spPr>
        <p:txBody>
          <a:bodyPr wrap="square">
            <a:spAutoFit/>
          </a:bodyPr>
          <a:lstStyle/>
          <a:p>
            <a:r>
              <a:rPr lang="it-IT" sz="4000" dirty="0">
                <a:solidFill>
                  <a:schemeClr val="bg1"/>
                </a:solidFill>
                <a:latin typeface="Montserrat ExtraBold" panose="00000900000000000000" pitchFamily="2" charset="0"/>
              </a:rPr>
              <a:t>COSA</a:t>
            </a:r>
            <a:r>
              <a:rPr lang="it-IT" sz="1800" dirty="0">
                <a:solidFill>
                  <a:schemeClr val="bg1"/>
                </a:solidFill>
                <a:latin typeface="Montserrat ExtraBold" panose="00000900000000000000" pitchFamily="2" charset="0"/>
              </a:rPr>
              <a:t> </a:t>
            </a:r>
            <a:r>
              <a:rPr lang="it-IT" sz="4000" dirty="0">
                <a:solidFill>
                  <a:schemeClr val="bg1"/>
                </a:solidFill>
                <a:latin typeface="Montserrat ExtraBold" panose="00000900000000000000" pitchFamily="2" charset="0"/>
              </a:rPr>
              <a:t>DECIDE</a:t>
            </a:r>
            <a:r>
              <a:rPr lang="it-IT" sz="1800" dirty="0">
                <a:solidFill>
                  <a:schemeClr val="bg1"/>
                </a:solidFill>
                <a:latin typeface="Montserrat ExtraBold" panose="00000900000000000000" pitchFamily="2" charset="0"/>
              </a:rPr>
              <a:t> </a:t>
            </a:r>
            <a:endParaRPr lang="it-IT" dirty="0"/>
          </a:p>
        </p:txBody>
      </p:sp>
      <p:sp useBgFill="1">
        <p:nvSpPr>
          <p:cNvPr id="9" name="CasellaDiTesto 8">
            <a:extLst>
              <a:ext uri="{FF2B5EF4-FFF2-40B4-BE49-F238E27FC236}">
                <a16:creationId xmlns:a16="http://schemas.microsoft.com/office/drawing/2014/main" id="{1AE1AE87-E590-8D85-AC31-C247A6CC9310}"/>
              </a:ext>
            </a:extLst>
          </p:cNvPr>
          <p:cNvSpPr txBox="1"/>
          <p:nvPr/>
        </p:nvSpPr>
        <p:spPr>
          <a:xfrm>
            <a:off x="432259" y="2378910"/>
            <a:ext cx="6211236" cy="291768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b="0" dirty="0">
                <a:solidFill>
                  <a:schemeClr val="bg1"/>
                </a:solidFill>
                <a:latin typeface="Montserrat Medium" pitchFamily="2" charset="0"/>
              </a:rPr>
              <a:t>A influire maggiormente sono le ragioni politiche Il nucleare viene giudicato un investimento a rischio perché una vittoria elettorale di un partito contrario a questa tecnologia potrebbe causare lo </a:t>
            </a:r>
            <a:r>
              <a:rPr lang="it-IT" b="0" dirty="0" err="1">
                <a:solidFill>
                  <a:schemeClr val="bg1"/>
                </a:solidFill>
                <a:latin typeface="Montserrat Medium" pitchFamily="2" charset="0"/>
              </a:rPr>
              <a:t>shutdown</a:t>
            </a:r>
            <a:r>
              <a:rPr lang="it-IT" b="0" dirty="0">
                <a:solidFill>
                  <a:schemeClr val="bg1"/>
                </a:solidFill>
                <a:latin typeface="Montserrat Medium" pitchFamily="2" charset="0"/>
              </a:rPr>
              <a:t> anticipato di un programma nucleare, come è accaduto d’altronde in </a:t>
            </a:r>
            <a:r>
              <a:rPr lang="it-IT" dirty="0">
                <a:solidFill>
                  <a:schemeClr val="bg1"/>
                </a:solidFill>
                <a:latin typeface="Montserrat Medium" pitchFamily="2" charset="0"/>
              </a:rPr>
              <a:t>I</a:t>
            </a:r>
            <a:r>
              <a:rPr lang="it-IT" b="0" dirty="0">
                <a:solidFill>
                  <a:schemeClr val="bg1"/>
                </a:solidFill>
                <a:latin typeface="Montserrat Medium" pitchFamily="2" charset="0"/>
              </a:rPr>
              <a:t>talia.</a:t>
            </a:r>
            <a:r>
              <a:rPr lang="it-IT" b="0" i="0" dirty="0">
                <a:solidFill>
                  <a:schemeClr val="bg1"/>
                </a:solidFill>
                <a:effectLst/>
                <a:latin typeface="Montserrat Medium" pitchFamily="2" charset="0"/>
              </a:rPr>
              <a:t> Dai tempi del divorzio dell’Italia dall’atomo con il referendum del 1987, condizionato dal disastro di </a:t>
            </a:r>
            <a:r>
              <a:rPr lang="it-IT" b="0" i="0" dirty="0" err="1">
                <a:solidFill>
                  <a:schemeClr val="bg1"/>
                </a:solidFill>
                <a:effectLst/>
                <a:latin typeface="Montserrat Medium" pitchFamily="2" charset="0"/>
              </a:rPr>
              <a:t>Chernoyl</a:t>
            </a:r>
            <a:r>
              <a:rPr lang="it-IT" b="0" i="0" dirty="0">
                <a:solidFill>
                  <a:schemeClr val="bg1"/>
                </a:solidFill>
                <a:effectLst/>
                <a:latin typeface="Montserrat Medium" pitchFamily="2" charset="0"/>
              </a:rPr>
              <a:t>, l’energia nucleare è diventata un tabù nel dibattito pubblico nazionale.</a:t>
            </a:r>
            <a:endParaRPr lang="it-IT" dirty="0">
              <a:solidFill>
                <a:schemeClr val="bg1"/>
              </a:solidFill>
              <a:latin typeface="Montserrat Medium" pitchFamily="2" charset="0"/>
            </a:endParaRPr>
          </a:p>
        </p:txBody>
      </p:sp>
      <p:pic>
        <p:nvPicPr>
          <p:cNvPr id="13" name="Immagine 12" descr="Immagine che contiene vestiti, cartone animato, calzature, uomo&#10;&#10;Descrizione generata automaticamente">
            <a:extLst>
              <a:ext uri="{FF2B5EF4-FFF2-40B4-BE49-F238E27FC236}">
                <a16:creationId xmlns:a16="http://schemas.microsoft.com/office/drawing/2014/main" id="{7BDCA0C8-3E2D-C90F-9EB8-42E852259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275" y="1490127"/>
            <a:ext cx="4686300" cy="4686300"/>
          </a:xfrm>
          <a:prstGeom prst="rect">
            <a:avLst/>
          </a:prstGeom>
        </p:spPr>
      </p:pic>
    </p:spTree>
    <p:extLst>
      <p:ext uri="{BB962C8B-B14F-4D97-AF65-F5344CB8AC3E}">
        <p14:creationId xmlns:p14="http://schemas.microsoft.com/office/powerpoint/2010/main" val="350770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5" name="CasellaDiTesto 4">
            <a:extLst>
              <a:ext uri="{FF2B5EF4-FFF2-40B4-BE49-F238E27FC236}">
                <a16:creationId xmlns:a16="http://schemas.microsoft.com/office/drawing/2014/main" id="{826D2A10-610A-5E89-5595-986FDA588CD3}"/>
              </a:ext>
            </a:extLst>
          </p:cNvPr>
          <p:cNvSpPr txBox="1"/>
          <p:nvPr/>
        </p:nvSpPr>
        <p:spPr>
          <a:xfrm>
            <a:off x="1290407" y="270176"/>
            <a:ext cx="9611185"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PARAGONE CON ALTRE FONTI RINNOVABILI</a:t>
            </a:r>
          </a:p>
        </p:txBody>
      </p:sp>
      <p:sp useBgFill="1">
        <p:nvSpPr>
          <p:cNvPr id="6" name="CasellaDiTesto 5">
            <a:extLst>
              <a:ext uri="{FF2B5EF4-FFF2-40B4-BE49-F238E27FC236}">
                <a16:creationId xmlns:a16="http://schemas.microsoft.com/office/drawing/2014/main" id="{7FA8DE4E-7696-3F54-9993-8C7EA4E94225}"/>
              </a:ext>
            </a:extLst>
          </p:cNvPr>
          <p:cNvSpPr txBox="1"/>
          <p:nvPr/>
        </p:nvSpPr>
        <p:spPr>
          <a:xfrm>
            <a:off x="330659" y="3013485"/>
            <a:ext cx="6211236" cy="291768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pPr algn="ctr"/>
            <a:r>
              <a:rPr lang="it-IT">
                <a:solidFill>
                  <a:schemeClr val="bg1"/>
                </a:solidFill>
                <a:latin typeface="Montserrat Medium" pitchFamily="2" charset="0"/>
              </a:rPr>
              <a:t>Capacity factor: rapporto tra l'energia elettrica prodotta da un'unità di produzione per il periodo di tempo considerato (potenza effettiva) e l'energia elettrica che avrebbe potuto essere prodotta con un funzionamento continuo a piena potenza durante lo stesso periodo (potenza nominale). Capacity factor di alcune fonti di energia:-pannello solare: 18%.-pala eolica: raramente supera il 30%.-combustibili fossili: tra il 40 e il 60%.-i reattori nucleari hanno capacity factor superiori al 92%</a:t>
            </a:r>
            <a:endParaRPr lang="it-IT" dirty="0">
              <a:solidFill>
                <a:schemeClr val="bg1"/>
              </a:solidFill>
              <a:latin typeface="Montserrat Medium" pitchFamily="2" charset="0"/>
            </a:endParaRPr>
          </a:p>
        </p:txBody>
      </p:sp>
      <p:grpSp>
        <p:nvGrpSpPr>
          <p:cNvPr id="32" name="Gruppo 31">
            <a:extLst>
              <a:ext uri="{FF2B5EF4-FFF2-40B4-BE49-F238E27FC236}">
                <a16:creationId xmlns:a16="http://schemas.microsoft.com/office/drawing/2014/main" id="{2F41CD9A-2BBC-51AF-C4DA-618BCCCF7F56}"/>
              </a:ext>
            </a:extLst>
          </p:cNvPr>
          <p:cNvGrpSpPr/>
          <p:nvPr/>
        </p:nvGrpSpPr>
        <p:grpSpPr>
          <a:xfrm>
            <a:off x="6709743" y="2511941"/>
            <a:ext cx="5299476" cy="4000398"/>
            <a:chOff x="6709743" y="2511941"/>
            <a:chExt cx="5299476" cy="4000398"/>
          </a:xfrm>
        </p:grpSpPr>
        <p:pic>
          <p:nvPicPr>
            <p:cNvPr id="17" name="Elemento grafico 16">
              <a:extLst>
                <a:ext uri="{FF2B5EF4-FFF2-40B4-BE49-F238E27FC236}">
                  <a16:creationId xmlns:a16="http://schemas.microsoft.com/office/drawing/2014/main" id="{611AEE56-599B-2897-CB88-A38D512826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4393" y="4038925"/>
              <a:ext cx="2604826" cy="2473414"/>
            </a:xfrm>
            <a:prstGeom prst="rect">
              <a:avLst/>
            </a:prstGeom>
          </p:spPr>
        </p:pic>
        <p:pic>
          <p:nvPicPr>
            <p:cNvPr id="31" name="Elemento grafico 30">
              <a:extLst>
                <a:ext uri="{FF2B5EF4-FFF2-40B4-BE49-F238E27FC236}">
                  <a16:creationId xmlns:a16="http://schemas.microsoft.com/office/drawing/2014/main" id="{59F3E59A-9E07-2344-D795-7AF03CC63A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9743" y="2511941"/>
              <a:ext cx="2786014" cy="2108152"/>
            </a:xfrm>
            <a:prstGeom prst="rect">
              <a:avLst/>
            </a:prstGeom>
          </p:spPr>
        </p:pic>
        <p:pic>
          <p:nvPicPr>
            <p:cNvPr id="23" name="Elemento grafico 22">
              <a:extLst>
                <a:ext uri="{FF2B5EF4-FFF2-40B4-BE49-F238E27FC236}">
                  <a16:creationId xmlns:a16="http://schemas.microsoft.com/office/drawing/2014/main" id="{9C28220A-3CFA-44B9-3B51-43B5561CF9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82076" y="2636888"/>
              <a:ext cx="954082" cy="3294283"/>
            </a:xfrm>
            <a:prstGeom prst="rect">
              <a:avLst/>
            </a:prstGeom>
          </p:spPr>
        </p:pic>
      </p:grpSp>
    </p:spTree>
    <p:extLst>
      <p:ext uri="{BB962C8B-B14F-4D97-AF65-F5344CB8AC3E}">
        <p14:creationId xmlns:p14="http://schemas.microsoft.com/office/powerpoint/2010/main" val="1951566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7" name="Gruppo 16">
            <a:extLst>
              <a:ext uri="{FF2B5EF4-FFF2-40B4-BE49-F238E27FC236}">
                <a16:creationId xmlns:a16="http://schemas.microsoft.com/office/drawing/2014/main" id="{CED4226B-4021-2720-6205-9E8AC292C989}"/>
              </a:ext>
            </a:extLst>
          </p:cNvPr>
          <p:cNvGrpSpPr/>
          <p:nvPr/>
        </p:nvGrpSpPr>
        <p:grpSpPr>
          <a:xfrm>
            <a:off x="378283" y="2393692"/>
            <a:ext cx="7508417" cy="4121896"/>
            <a:chOff x="378283" y="2393692"/>
            <a:chExt cx="7508417" cy="4121896"/>
          </a:xfrm>
        </p:grpSpPr>
        <p:sp useBgFill="1">
          <p:nvSpPr>
            <p:cNvPr id="5" name="CasellaDiTesto 4">
              <a:extLst>
                <a:ext uri="{FF2B5EF4-FFF2-40B4-BE49-F238E27FC236}">
                  <a16:creationId xmlns:a16="http://schemas.microsoft.com/office/drawing/2014/main" id="{894DC468-1C39-A747-BEC1-BBDC94E87656}"/>
                </a:ext>
              </a:extLst>
            </p:cNvPr>
            <p:cNvSpPr txBox="1"/>
            <p:nvPr/>
          </p:nvSpPr>
          <p:spPr>
            <a:xfrm>
              <a:off x="378283" y="2393692"/>
              <a:ext cx="7022641" cy="207061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Potenza di alcune fonti di energia:</a:t>
              </a:r>
            </a:p>
            <a:p>
              <a:r>
                <a:rPr lang="it-IT" dirty="0">
                  <a:solidFill>
                    <a:schemeClr val="bg1"/>
                  </a:solidFill>
                  <a:latin typeface="Montserrat Medium" pitchFamily="2" charset="0"/>
                </a:rPr>
                <a:t>-Un pannello solare in silicio policristallino fornisce una potenza di 0.2 </a:t>
              </a:r>
              <a:r>
                <a:rPr lang="it-IT" dirty="0" err="1">
                  <a:solidFill>
                    <a:schemeClr val="bg1"/>
                  </a:solidFill>
                  <a:latin typeface="Montserrat Medium" pitchFamily="2" charset="0"/>
                </a:rPr>
                <a:t>kiloWatt</a:t>
              </a:r>
              <a:r>
                <a:rPr lang="it-IT" dirty="0">
                  <a:solidFill>
                    <a:schemeClr val="bg1"/>
                  </a:solidFill>
                  <a:latin typeface="Montserrat Medium" pitchFamily="2" charset="0"/>
                </a:rPr>
                <a:t> (kW) per metro quadro.</a:t>
              </a:r>
            </a:p>
            <a:p>
              <a:r>
                <a:rPr lang="it-IT" dirty="0">
                  <a:solidFill>
                    <a:schemeClr val="bg1"/>
                  </a:solidFill>
                  <a:latin typeface="Montserrat Medium" pitchFamily="2" charset="0"/>
                </a:rPr>
                <a:t>-Una pala eolica può normalmente erogare una potenza massima di 6000 kW.</a:t>
              </a:r>
            </a:p>
            <a:p>
              <a:r>
                <a:rPr lang="it-IT" dirty="0">
                  <a:solidFill>
                    <a:schemeClr val="bg1"/>
                  </a:solidFill>
                  <a:latin typeface="Montserrat Medium" pitchFamily="2" charset="0"/>
                </a:rPr>
                <a:t>-Un reattore nucleare può invece arrivare a 1.6 GW di potenza nominale.</a:t>
              </a:r>
            </a:p>
          </p:txBody>
        </p:sp>
        <p:sp useBgFill="1">
          <p:nvSpPr>
            <p:cNvPr id="6" name="CasellaDiTesto 5">
              <a:extLst>
                <a:ext uri="{FF2B5EF4-FFF2-40B4-BE49-F238E27FC236}">
                  <a16:creationId xmlns:a16="http://schemas.microsoft.com/office/drawing/2014/main" id="{0B32C1DD-1BCC-697F-2A82-81AEF2F2D378}"/>
                </a:ext>
              </a:extLst>
            </p:cNvPr>
            <p:cNvSpPr txBox="1"/>
            <p:nvPr/>
          </p:nvSpPr>
          <p:spPr>
            <a:xfrm>
              <a:off x="378283" y="4727329"/>
              <a:ext cx="7508417" cy="1788259"/>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Per essere più precisi nel caso dell’energia nucleare, i reattori che richiedono di essere spenti per sostituire il combustibile hanno </a:t>
              </a:r>
              <a:r>
                <a:rPr lang="it-IT" dirty="0" err="1">
                  <a:solidFill>
                    <a:schemeClr val="bg1"/>
                  </a:solidFill>
                  <a:latin typeface="Montserrat Medium" pitchFamily="2" charset="0"/>
                </a:rPr>
                <a:t>capacity</a:t>
              </a:r>
              <a:r>
                <a:rPr lang="it-IT" dirty="0">
                  <a:solidFill>
                    <a:schemeClr val="bg1"/>
                  </a:solidFill>
                  <a:latin typeface="Montserrat Medium" pitchFamily="2" charset="0"/>
                </a:rPr>
                <a:t> </a:t>
              </a:r>
              <a:r>
                <a:rPr lang="it-IT" dirty="0" err="1">
                  <a:solidFill>
                    <a:schemeClr val="bg1"/>
                  </a:solidFill>
                  <a:latin typeface="Montserrat Medium" pitchFamily="2" charset="0"/>
                </a:rPr>
                <a:t>factor</a:t>
              </a:r>
              <a:r>
                <a:rPr lang="it-IT" dirty="0">
                  <a:solidFill>
                    <a:schemeClr val="bg1"/>
                  </a:solidFill>
                  <a:latin typeface="Montserrat Medium" pitchFamily="2" charset="0"/>
                </a:rPr>
                <a:t> leggermente più bassi, mentre modelli come i CANDU, dove si può sostituire il combustibile mantenendo il reattore in funzione a piena potenza, hanno invece dei </a:t>
              </a:r>
              <a:r>
                <a:rPr lang="it-IT" dirty="0" err="1">
                  <a:solidFill>
                    <a:schemeClr val="bg1"/>
                  </a:solidFill>
                  <a:latin typeface="Montserrat Medium" pitchFamily="2" charset="0"/>
                </a:rPr>
                <a:t>capacity</a:t>
              </a:r>
              <a:r>
                <a:rPr lang="it-IT" dirty="0">
                  <a:solidFill>
                    <a:schemeClr val="bg1"/>
                  </a:solidFill>
                  <a:latin typeface="Montserrat Medium" pitchFamily="2" charset="0"/>
                </a:rPr>
                <a:t> </a:t>
              </a:r>
              <a:r>
                <a:rPr lang="it-IT" dirty="0" err="1">
                  <a:solidFill>
                    <a:schemeClr val="bg1"/>
                  </a:solidFill>
                  <a:latin typeface="Montserrat Medium" pitchFamily="2" charset="0"/>
                </a:rPr>
                <a:t>factor</a:t>
              </a:r>
              <a:r>
                <a:rPr lang="it-IT" dirty="0">
                  <a:solidFill>
                    <a:schemeClr val="bg1"/>
                  </a:solidFill>
                  <a:latin typeface="Montserrat Medium" pitchFamily="2" charset="0"/>
                </a:rPr>
                <a:t> superiori al 98%.</a:t>
              </a:r>
            </a:p>
          </p:txBody>
        </p:sp>
      </p:grpSp>
      <p:sp useBgFill="1">
        <p:nvSpPr>
          <p:cNvPr id="7" name="CasellaDiTesto 6">
            <a:extLst>
              <a:ext uri="{FF2B5EF4-FFF2-40B4-BE49-F238E27FC236}">
                <a16:creationId xmlns:a16="http://schemas.microsoft.com/office/drawing/2014/main" id="{13659894-4546-0886-25C5-C46F37FAA593}"/>
              </a:ext>
            </a:extLst>
          </p:cNvPr>
          <p:cNvSpPr txBox="1"/>
          <p:nvPr/>
        </p:nvSpPr>
        <p:spPr>
          <a:xfrm>
            <a:off x="1290407" y="270176"/>
            <a:ext cx="9611185"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PARAGONE CON ALTRE FONTI RINNOVABILI</a:t>
            </a:r>
          </a:p>
        </p:txBody>
      </p:sp>
      <p:pic>
        <p:nvPicPr>
          <p:cNvPr id="10" name="Elemento grafico 9">
            <a:extLst>
              <a:ext uri="{FF2B5EF4-FFF2-40B4-BE49-F238E27FC236}">
                <a16:creationId xmlns:a16="http://schemas.microsoft.com/office/drawing/2014/main" id="{6F5A05AF-233F-80EF-35DF-E054091644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0950" y="2130671"/>
            <a:ext cx="4357687" cy="3848828"/>
          </a:xfrm>
          <a:prstGeom prst="rect">
            <a:avLst/>
          </a:prstGeom>
        </p:spPr>
      </p:pic>
    </p:spTree>
    <p:extLst>
      <p:ext uri="{BB962C8B-B14F-4D97-AF65-F5344CB8AC3E}">
        <p14:creationId xmlns:p14="http://schemas.microsoft.com/office/powerpoint/2010/main" val="217147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uppo 6">
            <a:extLst>
              <a:ext uri="{FF2B5EF4-FFF2-40B4-BE49-F238E27FC236}">
                <a16:creationId xmlns:a16="http://schemas.microsoft.com/office/drawing/2014/main" id="{4DCC5AD3-2143-5540-7B97-AB7A0BAF7696}"/>
              </a:ext>
            </a:extLst>
          </p:cNvPr>
          <p:cNvGrpSpPr/>
          <p:nvPr/>
        </p:nvGrpSpPr>
        <p:grpSpPr>
          <a:xfrm>
            <a:off x="6581775" y="2314038"/>
            <a:ext cx="5353050" cy="4302361"/>
            <a:chOff x="5162551" y="528313"/>
            <a:chExt cx="6943724" cy="5580819"/>
          </a:xfrm>
        </p:grpSpPr>
        <p:sp useBgFill="1">
          <p:nvSpPr>
            <p:cNvPr id="6" name="Rettangolo con angoli arrotondati 5">
              <a:extLst>
                <a:ext uri="{FF2B5EF4-FFF2-40B4-BE49-F238E27FC236}">
                  <a16:creationId xmlns:a16="http://schemas.microsoft.com/office/drawing/2014/main" id="{CFF24B43-77F7-0FB7-B620-20C8AE15410B}"/>
                </a:ext>
              </a:extLst>
            </p:cNvPr>
            <p:cNvSpPr/>
            <p:nvPr/>
          </p:nvSpPr>
          <p:spPr>
            <a:xfrm>
              <a:off x="5162551" y="528313"/>
              <a:ext cx="6943724" cy="5580819"/>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41469453-88DF-1D79-8711-615BCC7C53BB}"/>
                </a:ext>
              </a:extLst>
            </p:cNvPr>
            <p:cNvPicPr>
              <a:picLocks noChangeAspect="1"/>
            </p:cNvPicPr>
            <p:nvPr/>
          </p:nvPicPr>
          <p:blipFill>
            <a:blip r:embed="rId3"/>
            <a:stretch>
              <a:fillRect/>
            </a:stretch>
          </p:blipFill>
          <p:spPr>
            <a:xfrm>
              <a:off x="5536068" y="736117"/>
              <a:ext cx="6196691" cy="5165211"/>
            </a:xfrm>
            <a:prstGeom prst="rect">
              <a:avLst/>
            </a:prstGeom>
          </p:spPr>
        </p:pic>
      </p:grpSp>
      <p:sp useBgFill="1">
        <p:nvSpPr>
          <p:cNvPr id="5" name="CasellaDiTesto 4">
            <a:extLst>
              <a:ext uri="{FF2B5EF4-FFF2-40B4-BE49-F238E27FC236}">
                <a16:creationId xmlns:a16="http://schemas.microsoft.com/office/drawing/2014/main" id="{CE9D3352-2A87-2819-54B7-A2BCC520DCEA}"/>
              </a:ext>
            </a:extLst>
          </p:cNvPr>
          <p:cNvSpPr txBox="1"/>
          <p:nvPr/>
        </p:nvSpPr>
        <p:spPr>
          <a:xfrm>
            <a:off x="397333" y="2679329"/>
            <a:ext cx="5353050" cy="3482400"/>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a:solidFill>
                  <a:schemeClr val="bg1"/>
                </a:solidFill>
                <a:latin typeface="Montserrat Medium" panose="00000600000000000000" pitchFamily="2" charset="0"/>
              </a:rPr>
              <a:t>Dunque per arrivare a produrre la stessa energia di un singolo reattore nucleare non basterebbe nemmeno dotarsi di 40 chilometri quadrati di pannelli solari, o di 750 pale eoliche. Per il solare termico classico possiamo spendere dai 1.500 euro ai 3.000 euro al metro quadro, in media 2 250 euro. Per 40 chilometri quadrati il costo ammonterebbe a circa 90 milioni euro, contro i 5/6, necessari alla costruzione di un singolo reattore (che produce molto di più).</a:t>
            </a:r>
            <a:endParaRPr lang="it-IT" sz="1800" dirty="0">
              <a:solidFill>
                <a:schemeClr val="bg1"/>
              </a:solidFill>
              <a:latin typeface="Montserrat Medium" panose="00000600000000000000" pitchFamily="2" charset="0"/>
            </a:endParaRPr>
          </a:p>
        </p:txBody>
      </p:sp>
      <p:sp useBgFill="1">
        <p:nvSpPr>
          <p:cNvPr id="8" name="CasellaDiTesto 7">
            <a:extLst>
              <a:ext uri="{FF2B5EF4-FFF2-40B4-BE49-F238E27FC236}">
                <a16:creationId xmlns:a16="http://schemas.microsoft.com/office/drawing/2014/main" id="{202D48B3-12CC-1A41-B5F1-0B68150C7DCC}"/>
              </a:ext>
            </a:extLst>
          </p:cNvPr>
          <p:cNvSpPr txBox="1"/>
          <p:nvPr/>
        </p:nvSpPr>
        <p:spPr>
          <a:xfrm>
            <a:off x="1290407" y="270176"/>
            <a:ext cx="9611185"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PARAGONE CON ALTRE FONTI RINNOVABILI</a:t>
            </a:r>
          </a:p>
        </p:txBody>
      </p:sp>
    </p:spTree>
    <p:extLst>
      <p:ext uri="{BB962C8B-B14F-4D97-AF65-F5344CB8AC3E}">
        <p14:creationId xmlns:p14="http://schemas.microsoft.com/office/powerpoint/2010/main" val="263801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EAB3802E-BFBB-BA85-3F61-08E73A21AE62}"/>
              </a:ext>
            </a:extLst>
          </p:cNvPr>
          <p:cNvSpPr txBox="1"/>
          <p:nvPr/>
        </p:nvSpPr>
        <p:spPr>
          <a:xfrm>
            <a:off x="1700213" y="267215"/>
            <a:ext cx="8791574" cy="952143"/>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ExtraBold" panose="00000900000000000000" pitchFamily="2" charset="0"/>
              </a:rPr>
              <a:t>TEMPI DI PRODUZIONE</a:t>
            </a:r>
          </a:p>
        </p:txBody>
      </p:sp>
      <p:grpSp>
        <p:nvGrpSpPr>
          <p:cNvPr id="12" name="Gruppo 11">
            <a:extLst>
              <a:ext uri="{FF2B5EF4-FFF2-40B4-BE49-F238E27FC236}">
                <a16:creationId xmlns:a16="http://schemas.microsoft.com/office/drawing/2014/main" id="{F5F003BB-DFAC-92A6-9D94-94EFC4CB1778}"/>
              </a:ext>
            </a:extLst>
          </p:cNvPr>
          <p:cNvGrpSpPr/>
          <p:nvPr/>
        </p:nvGrpSpPr>
        <p:grpSpPr>
          <a:xfrm>
            <a:off x="350823" y="1845783"/>
            <a:ext cx="4774742" cy="4602303"/>
            <a:chOff x="350823" y="1845783"/>
            <a:chExt cx="4774742" cy="4602303"/>
          </a:xfrm>
        </p:grpSpPr>
        <p:sp useBgFill="1">
          <p:nvSpPr>
            <p:cNvPr id="6" name="CasellaDiTesto 5">
              <a:extLst>
                <a:ext uri="{FF2B5EF4-FFF2-40B4-BE49-F238E27FC236}">
                  <a16:creationId xmlns:a16="http://schemas.microsoft.com/office/drawing/2014/main" id="{5E9D269B-6D10-AB7E-E020-AF4964273520}"/>
                </a:ext>
              </a:extLst>
            </p:cNvPr>
            <p:cNvSpPr txBox="1"/>
            <p:nvPr/>
          </p:nvSpPr>
          <p:spPr>
            <a:xfrm>
              <a:off x="350823" y="1845783"/>
              <a:ext cx="4774742" cy="207061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Ad un allungamento dei tempi corrisponde quasi sempre un aumento dei costi, per pagare la manodopera, ma soprattutto perché gli interessi sui prestiti iniziano a scadere e vi è dunque un conseguente aumento delle tasse d’interesse. </a:t>
              </a:r>
            </a:p>
          </p:txBody>
        </p:sp>
        <p:sp useBgFill="1">
          <p:nvSpPr>
            <p:cNvPr id="7" name="CasellaDiTesto 6">
              <a:extLst>
                <a:ext uri="{FF2B5EF4-FFF2-40B4-BE49-F238E27FC236}">
                  <a16:creationId xmlns:a16="http://schemas.microsoft.com/office/drawing/2014/main" id="{6CFFCA40-4B67-E8E0-410F-CE9A20B6C05F}"/>
                </a:ext>
              </a:extLst>
            </p:cNvPr>
            <p:cNvSpPr txBox="1"/>
            <p:nvPr/>
          </p:nvSpPr>
          <p:spPr>
            <a:xfrm>
              <a:off x="350823" y="4095113"/>
              <a:ext cx="4774742" cy="2352973"/>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Tali ritardi sono dovuti in prevalenza ai controlli severi che spesso vanno perfino oltre le rigide normative internazionali. </a:t>
              </a:r>
            </a:p>
            <a:p>
              <a:r>
                <a:rPr lang="it-IT" dirty="0">
                  <a:solidFill>
                    <a:schemeClr val="bg1"/>
                  </a:solidFill>
                  <a:latin typeface="Montserrat Medium" pitchFamily="2" charset="0"/>
                </a:rPr>
                <a:t>È il caso dell’Europa e dei suoi enti regolatori; nei paesi europei i tempi di produzione di una singola centrale, si aggirano intorno ai 10 anni.</a:t>
              </a:r>
            </a:p>
          </p:txBody>
        </p:sp>
      </p:grpSp>
      <p:grpSp>
        <p:nvGrpSpPr>
          <p:cNvPr id="11" name="Gruppo 10">
            <a:extLst>
              <a:ext uri="{FF2B5EF4-FFF2-40B4-BE49-F238E27FC236}">
                <a16:creationId xmlns:a16="http://schemas.microsoft.com/office/drawing/2014/main" id="{5FF2FE89-09EA-6F89-5AE6-D9DC7EDE13DC}"/>
              </a:ext>
            </a:extLst>
          </p:cNvPr>
          <p:cNvGrpSpPr/>
          <p:nvPr/>
        </p:nvGrpSpPr>
        <p:grpSpPr>
          <a:xfrm>
            <a:off x="5601993" y="2352674"/>
            <a:ext cx="6523332" cy="3535341"/>
            <a:chOff x="5267325" y="2590801"/>
            <a:chExt cx="6924675" cy="3752850"/>
          </a:xfrm>
        </p:grpSpPr>
        <p:sp useBgFill="1">
          <p:nvSpPr>
            <p:cNvPr id="10" name="Rettangolo con angoli arrotondati 9">
              <a:extLst>
                <a:ext uri="{FF2B5EF4-FFF2-40B4-BE49-F238E27FC236}">
                  <a16:creationId xmlns:a16="http://schemas.microsoft.com/office/drawing/2014/main" id="{452B54EA-694D-BB24-6931-DAEA867B71B0}"/>
                </a:ext>
              </a:extLst>
            </p:cNvPr>
            <p:cNvSpPr/>
            <p:nvPr/>
          </p:nvSpPr>
          <p:spPr>
            <a:xfrm>
              <a:off x="5267325" y="2590801"/>
              <a:ext cx="6924675" cy="3752850"/>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0F91E447-0864-282D-1327-061D3BEC3D39}"/>
                </a:ext>
              </a:extLst>
            </p:cNvPr>
            <p:cNvPicPr>
              <a:picLocks noChangeAspect="1"/>
            </p:cNvPicPr>
            <p:nvPr/>
          </p:nvPicPr>
          <p:blipFill>
            <a:blip r:embed="rId3"/>
            <a:stretch>
              <a:fillRect/>
            </a:stretch>
          </p:blipFill>
          <p:spPr>
            <a:xfrm>
              <a:off x="5475688" y="2789396"/>
              <a:ext cx="6507948" cy="3355660"/>
            </a:xfrm>
            <a:prstGeom prst="rect">
              <a:avLst/>
            </a:prstGeom>
          </p:spPr>
        </p:pic>
      </p:grpSp>
    </p:spTree>
    <p:extLst>
      <p:ext uri="{BB962C8B-B14F-4D97-AF65-F5344CB8AC3E}">
        <p14:creationId xmlns:p14="http://schemas.microsoft.com/office/powerpoint/2010/main" val="3191391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CasellaDiTesto 1">
            <a:extLst>
              <a:ext uri="{FF2B5EF4-FFF2-40B4-BE49-F238E27FC236}">
                <a16:creationId xmlns:a16="http://schemas.microsoft.com/office/drawing/2014/main" id="{CEF60192-18D2-94D5-180D-02F6654339D2}"/>
              </a:ext>
            </a:extLst>
          </p:cNvPr>
          <p:cNvSpPr txBox="1"/>
          <p:nvPr/>
        </p:nvSpPr>
        <p:spPr>
          <a:xfrm>
            <a:off x="1700213" y="267215"/>
            <a:ext cx="8791574" cy="952143"/>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ExtraBold" panose="00000900000000000000" pitchFamily="2" charset="0"/>
              </a:rPr>
              <a:t>TEMPI DI PRODUZIONE</a:t>
            </a:r>
          </a:p>
        </p:txBody>
      </p:sp>
      <p:sp useBgFill="1">
        <p:nvSpPr>
          <p:cNvPr id="6" name="CasellaDiTesto 5">
            <a:extLst>
              <a:ext uri="{FF2B5EF4-FFF2-40B4-BE49-F238E27FC236}">
                <a16:creationId xmlns:a16="http://schemas.microsoft.com/office/drawing/2014/main" id="{09066A18-C8D2-1366-AAE8-D8E2BA94C061}"/>
              </a:ext>
            </a:extLst>
          </p:cNvPr>
          <p:cNvSpPr txBox="1"/>
          <p:nvPr/>
        </p:nvSpPr>
        <p:spPr>
          <a:xfrm>
            <a:off x="341377" y="2207733"/>
            <a:ext cx="4192524" cy="3482400"/>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Situazione fuori dall'Europa: </a:t>
            </a:r>
          </a:p>
          <a:p>
            <a:r>
              <a:rPr lang="it-IT" dirty="0">
                <a:solidFill>
                  <a:schemeClr val="bg1"/>
                </a:solidFill>
                <a:latin typeface="Montserrat Medium" pitchFamily="2" charset="0"/>
              </a:rPr>
              <a:t> -Cina: dove si stanno costruendo dai 6 agli 8 reattori all’anno i tempi sono ormai stabilmente sotto i cinque anni; </a:t>
            </a:r>
          </a:p>
          <a:p>
            <a:r>
              <a:rPr lang="it-IT" dirty="0">
                <a:solidFill>
                  <a:schemeClr val="bg1"/>
                </a:solidFill>
                <a:latin typeface="Montserrat Medium" pitchFamily="2" charset="0"/>
              </a:rPr>
              <a:t> -Giappone: che negli anni ’80 ha costruito l’unità 1 della centrale di </a:t>
            </a:r>
            <a:r>
              <a:rPr lang="it-IT" dirty="0" err="1">
                <a:solidFill>
                  <a:schemeClr val="bg1"/>
                </a:solidFill>
                <a:latin typeface="Montserrat Medium" pitchFamily="2" charset="0"/>
              </a:rPr>
              <a:t>Onagawa</a:t>
            </a:r>
            <a:r>
              <a:rPr lang="it-IT" dirty="0">
                <a:solidFill>
                  <a:schemeClr val="bg1"/>
                </a:solidFill>
                <a:latin typeface="Montserrat Medium" pitchFamily="2" charset="0"/>
              </a:rPr>
              <a:t> in soli quattro anni; </a:t>
            </a:r>
          </a:p>
          <a:p>
            <a:r>
              <a:rPr lang="it-IT" dirty="0">
                <a:solidFill>
                  <a:schemeClr val="bg1"/>
                </a:solidFill>
                <a:latin typeface="Montserrat Medium" pitchFamily="2" charset="0"/>
              </a:rPr>
              <a:t>Questi problemi spesso non si creano in paesi esteri, coinvolti nella creazione del nucleare da decenni.</a:t>
            </a:r>
          </a:p>
        </p:txBody>
      </p:sp>
      <p:grpSp>
        <p:nvGrpSpPr>
          <p:cNvPr id="11" name="Gruppo 10">
            <a:extLst>
              <a:ext uri="{FF2B5EF4-FFF2-40B4-BE49-F238E27FC236}">
                <a16:creationId xmlns:a16="http://schemas.microsoft.com/office/drawing/2014/main" id="{3896D935-5669-2CE9-3BED-B364970DBB9A}"/>
              </a:ext>
            </a:extLst>
          </p:cNvPr>
          <p:cNvGrpSpPr/>
          <p:nvPr/>
        </p:nvGrpSpPr>
        <p:grpSpPr>
          <a:xfrm>
            <a:off x="5210175" y="1600110"/>
            <a:ext cx="6467476" cy="4697645"/>
            <a:chOff x="6505575" y="2352674"/>
            <a:chExt cx="4867276" cy="3535341"/>
          </a:xfrm>
        </p:grpSpPr>
        <p:sp useBgFill="1">
          <p:nvSpPr>
            <p:cNvPr id="9" name="Rettangolo con angoli arrotondati 8">
              <a:extLst>
                <a:ext uri="{FF2B5EF4-FFF2-40B4-BE49-F238E27FC236}">
                  <a16:creationId xmlns:a16="http://schemas.microsoft.com/office/drawing/2014/main" id="{68F58EE4-2AE0-2570-0C77-6C21D5C4E042}"/>
                </a:ext>
              </a:extLst>
            </p:cNvPr>
            <p:cNvSpPr/>
            <p:nvPr/>
          </p:nvSpPr>
          <p:spPr>
            <a:xfrm>
              <a:off x="6505575" y="2352674"/>
              <a:ext cx="4867276" cy="3535341"/>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59FCEFEC-F0B8-A4CF-57A2-18739AD596AB}"/>
                </a:ext>
              </a:extLst>
            </p:cNvPr>
            <p:cNvPicPr>
              <a:picLocks noChangeAspect="1"/>
            </p:cNvPicPr>
            <p:nvPr/>
          </p:nvPicPr>
          <p:blipFill>
            <a:blip r:embed="rId3"/>
            <a:stretch>
              <a:fillRect/>
            </a:stretch>
          </p:blipFill>
          <p:spPr>
            <a:xfrm>
              <a:off x="6730682" y="2558597"/>
              <a:ext cx="4417063" cy="3123495"/>
            </a:xfrm>
            <a:prstGeom prst="rect">
              <a:avLst/>
            </a:prstGeom>
          </p:spPr>
        </p:pic>
      </p:grpSp>
    </p:spTree>
    <p:extLst>
      <p:ext uri="{BB962C8B-B14F-4D97-AF65-F5344CB8AC3E}">
        <p14:creationId xmlns:p14="http://schemas.microsoft.com/office/powerpoint/2010/main" val="17905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ttangolo con angoli arrotondati 3">
            <a:hlinkHover r:id="rId2" action="ppaction://hlinksldjump"/>
            <a:extLst>
              <a:ext uri="{FF2B5EF4-FFF2-40B4-BE49-F238E27FC236}">
                <a16:creationId xmlns:a16="http://schemas.microsoft.com/office/drawing/2014/main" id="{40ADD918-1ECD-E595-CA7C-5037B7B68EE0}"/>
              </a:ext>
            </a:extLst>
          </p:cNvPr>
          <p:cNvSpPr/>
          <p:nvPr/>
        </p:nvSpPr>
        <p:spPr>
          <a:xfrm rot="5400000">
            <a:off x="833003"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useBgFill="1">
        <p:nvSpPr>
          <p:cNvPr id="5" name="Rettangolo con angoli arrotondati 4">
            <a:extLst>
              <a:ext uri="{FF2B5EF4-FFF2-40B4-BE49-F238E27FC236}">
                <a16:creationId xmlns:a16="http://schemas.microsoft.com/office/drawing/2014/main" id="{61EF5D24-1818-BDBB-CE0F-0752860CE8BB}"/>
              </a:ext>
            </a:extLst>
          </p:cNvPr>
          <p:cNvSpPr/>
          <p:nvPr/>
        </p:nvSpPr>
        <p:spPr>
          <a:xfrm rot="5400000">
            <a:off x="4836000" y="2027591"/>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useBgFill="1">
        <p:nvSpPr>
          <p:cNvPr id="6" name="Rettangolo con angoli arrotondati 5">
            <a:extLst>
              <a:ext uri="{FF2B5EF4-FFF2-40B4-BE49-F238E27FC236}">
                <a16:creationId xmlns:a16="http://schemas.microsoft.com/office/drawing/2014/main" id="{197F24EC-EAE0-336C-6317-8C4B69D6D441}"/>
              </a:ext>
            </a:extLst>
          </p:cNvPr>
          <p:cNvSpPr/>
          <p:nvPr/>
        </p:nvSpPr>
        <p:spPr>
          <a:xfrm rot="5400000">
            <a:off x="8838998"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pic>
        <p:nvPicPr>
          <p:cNvPr id="7" name="Elemento grafico 6" descr="Soldi volanti contorno">
            <a:extLst>
              <a:ext uri="{FF2B5EF4-FFF2-40B4-BE49-F238E27FC236}">
                <a16:creationId xmlns:a16="http://schemas.microsoft.com/office/drawing/2014/main" id="{527E87A9-EFF8-C4AC-DADD-E9BB074B44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8178" y="2111921"/>
            <a:ext cx="661759" cy="661759"/>
          </a:xfrm>
          <a:prstGeom prst="rect">
            <a:avLst/>
          </a:prstGeom>
        </p:spPr>
      </p:pic>
      <p:pic>
        <p:nvPicPr>
          <p:cNvPr id="9" name="Elemento grafico 8" descr="Esplosione contorno">
            <a:extLst>
              <a:ext uri="{FF2B5EF4-FFF2-40B4-BE49-F238E27FC236}">
                <a16:creationId xmlns:a16="http://schemas.microsoft.com/office/drawing/2014/main" id="{7B80A507-8B61-3833-103B-747C609D82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4403" y="2355664"/>
            <a:ext cx="1717200" cy="1717200"/>
          </a:xfrm>
          <a:prstGeom prst="rect">
            <a:avLst/>
          </a:prstGeom>
        </p:spPr>
      </p:pic>
      <p:sp useBgFill="1">
        <p:nvSpPr>
          <p:cNvPr id="13" name="CasellaDiTesto 12">
            <a:extLst>
              <a:ext uri="{FF2B5EF4-FFF2-40B4-BE49-F238E27FC236}">
                <a16:creationId xmlns:a16="http://schemas.microsoft.com/office/drawing/2014/main" id="{6BFA025F-253E-5596-22EC-2D228FAF2D77}"/>
              </a:ext>
            </a:extLst>
          </p:cNvPr>
          <p:cNvSpPr txBox="1"/>
          <p:nvPr/>
        </p:nvSpPr>
        <p:spPr>
          <a:xfrm>
            <a:off x="5067444" y="4012708"/>
            <a:ext cx="2080114" cy="432792"/>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2000" dirty="0">
                <a:solidFill>
                  <a:schemeClr val="bg1"/>
                </a:solidFill>
                <a:latin typeface="Montserrat Black" panose="00000A00000000000000" pitchFamily="2" charset="0"/>
              </a:rPr>
              <a:t>COSTOSO</a:t>
            </a:r>
          </a:p>
        </p:txBody>
      </p:sp>
      <mc:AlternateContent xmlns:mc="http://schemas.openxmlformats.org/markup-compatibility/2006" xmlns:pslz="http://schemas.microsoft.com/office/powerpoint/2016/slidezoom">
        <mc:Choice Requires="pslz">
          <p:graphicFrame>
            <p:nvGraphicFramePr>
              <p:cNvPr id="10" name="Anteprima della diapositiva 9">
                <a:extLst>
                  <a:ext uri="{FF2B5EF4-FFF2-40B4-BE49-F238E27FC236}">
                    <a16:creationId xmlns:a16="http://schemas.microsoft.com/office/drawing/2014/main" id="{F5739040-B95B-FA06-49C0-B867CD853B36}"/>
                  </a:ext>
                </a:extLst>
              </p:cNvPr>
              <p:cNvGraphicFramePr>
                <a:graphicFrameLocks noChangeAspect="1"/>
              </p:cNvGraphicFramePr>
              <p:nvPr>
                <p:extLst>
                  <p:ext uri="{D42A27DB-BD31-4B8C-83A1-F6EECF244321}">
                    <p14:modId xmlns:p14="http://schemas.microsoft.com/office/powerpoint/2010/main" val="8331890"/>
                  </p:ext>
                </p:extLst>
              </p:nvPr>
            </p:nvGraphicFramePr>
            <p:xfrm>
              <a:off x="5115601" y="2794730"/>
              <a:ext cx="1983799" cy="1115887"/>
            </p:xfrm>
            <a:graphic>
              <a:graphicData uri="http://schemas.microsoft.com/office/powerpoint/2016/slidezoom">
                <pslz:sldZm>
                  <pslz:sldZmObj sldId="294" cId="1644514068">
                    <pslz:zmPr id="{73F28597-FE9B-40BD-9183-DEB1A21081FC}" returnToParent="0" transitionDur="1000">
                      <p166:blipFill xmlns:p166="http://schemas.microsoft.com/office/powerpoint/2016/6/main">
                        <a:blip r:embed="rId7"/>
                        <a:stretch>
                          <a:fillRect/>
                        </a:stretch>
                      </p166:blipFill>
                      <p166:spPr xmlns:p166="http://schemas.microsoft.com/office/powerpoint/2016/6/main">
                        <a:xfrm>
                          <a:off x="0" y="0"/>
                          <a:ext cx="1983799" cy="1115887"/>
                        </a:xfrm>
                        <a:prstGeom prst="roundRect">
                          <a:avLst>
                            <a:gd name="adj" fmla="val 8594"/>
                          </a:avLst>
                        </a:prstGeom>
                        <a:solidFill>
                          <a:srgbClr val="FFFFFF">
                            <a:shade val="85000"/>
                          </a:srgbClr>
                        </a:solidFill>
                        <a:ln>
                          <a:noFill/>
                        </a:ln>
                        <a:effectLst/>
                      </p166:spPr>
                    </pslz:zmPr>
                  </pslz:sldZmObj>
                </pslz:sldZm>
              </a:graphicData>
            </a:graphic>
          </p:graphicFrame>
        </mc:Choice>
        <mc:Fallback xmlns="">
          <p:pic>
            <p:nvPicPr>
              <p:cNvPr id="10" name="Anteprima della diapositiva 9">
                <a:hlinkClick r:id="rId10" action="ppaction://hlinksldjump"/>
                <a:extLst>
                  <a:ext uri="{FF2B5EF4-FFF2-40B4-BE49-F238E27FC236}">
                    <a16:creationId xmlns:a16="http://schemas.microsoft.com/office/drawing/2014/main" id="{F5739040-B95B-FA06-49C0-B867CD853B36}"/>
                  </a:ext>
                </a:extLst>
              </p:cNvPr>
              <p:cNvPicPr>
                <a:picLocks noGrp="1" noRot="1" noChangeAspect="1" noMove="1" noResize="1" noEditPoints="1" noAdjustHandles="1" noChangeArrowheads="1" noChangeShapeType="1"/>
              </p:cNvPicPr>
              <p:nvPr/>
            </p:nvPicPr>
            <p:blipFill>
              <a:blip r:embed="rId11"/>
              <a:stretch>
                <a:fillRect/>
              </a:stretch>
            </p:blipFill>
            <p:spPr>
              <a:xfrm>
                <a:off x="5115601" y="2794730"/>
                <a:ext cx="1983799" cy="1115887"/>
              </a:xfrm>
              <a:prstGeom prst="roundRect">
                <a:avLst>
                  <a:gd name="adj" fmla="val 8594"/>
                </a:avLst>
              </a:prstGeom>
              <a:solidFill>
                <a:srgbClr val="FFFFFF">
                  <a:shade val="85000"/>
                </a:srgbClr>
              </a:solidFill>
              <a:ln>
                <a:noFill/>
              </a:ln>
              <a:effectLst/>
            </p:spPr>
          </p:pic>
        </mc:Fallback>
      </mc:AlternateContent>
      <p:pic>
        <p:nvPicPr>
          <p:cNvPr id="23" name="Immagine 22" descr="Immagine che contiene cielo, nuvola, Centrale elettrica, Torre di raffreddamento&#10;&#10;Descrizione generata automaticamente">
            <a:hlinkHover r:id="rId12" action="ppaction://hlinksldjump"/>
            <a:extLst>
              <a:ext uri="{FF2B5EF4-FFF2-40B4-BE49-F238E27FC236}">
                <a16:creationId xmlns:a16="http://schemas.microsoft.com/office/drawing/2014/main" id="{E13BB268-A253-7E42-6681-837BA10536FB}"/>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1" y="0"/>
            <a:ext cx="12191999" cy="6858000"/>
          </a:xfrm>
          <a:custGeom>
            <a:avLst/>
            <a:gdLst>
              <a:gd name="connsiteX0" fmla="*/ 1090774 w 12191999"/>
              <a:gd name="connsiteY0" fmla="*/ 2048519 h 6858000"/>
              <a:gd name="connsiteX1" fmla="*/ 833002 w 12191999"/>
              <a:gd name="connsiteY1" fmla="*/ 2306290 h 6858000"/>
              <a:gd name="connsiteX2" fmla="*/ 833002 w 12191999"/>
              <a:gd name="connsiteY2" fmla="*/ 4310748 h 6858000"/>
              <a:gd name="connsiteX3" fmla="*/ 1090774 w 12191999"/>
              <a:gd name="connsiteY3" fmla="*/ 4568519 h 6858000"/>
              <a:gd name="connsiteX4" fmla="*/ 3095232 w 12191999"/>
              <a:gd name="connsiteY4" fmla="*/ 4568519 h 6858000"/>
              <a:gd name="connsiteX5" fmla="*/ 3353003 w 12191999"/>
              <a:gd name="connsiteY5" fmla="*/ 4310748 h 6858000"/>
              <a:gd name="connsiteX6" fmla="*/ 3353003 w 12191999"/>
              <a:gd name="connsiteY6" fmla="*/ 2306290 h 6858000"/>
              <a:gd name="connsiteX7" fmla="*/ 3095232 w 12191999"/>
              <a:gd name="connsiteY7" fmla="*/ 2048519 h 6858000"/>
              <a:gd name="connsiteX8" fmla="*/ 9096768 w 12191999"/>
              <a:gd name="connsiteY8" fmla="*/ 2048519 h 6858000"/>
              <a:gd name="connsiteX9" fmla="*/ 8838997 w 12191999"/>
              <a:gd name="connsiteY9" fmla="*/ 2306290 h 6858000"/>
              <a:gd name="connsiteX10" fmla="*/ 8838997 w 12191999"/>
              <a:gd name="connsiteY10" fmla="*/ 4310748 h 6858000"/>
              <a:gd name="connsiteX11" fmla="*/ 9096768 w 12191999"/>
              <a:gd name="connsiteY11" fmla="*/ 4568519 h 6858000"/>
              <a:gd name="connsiteX12" fmla="*/ 11101226 w 12191999"/>
              <a:gd name="connsiteY12" fmla="*/ 4568519 h 6858000"/>
              <a:gd name="connsiteX13" fmla="*/ 11358997 w 12191999"/>
              <a:gd name="connsiteY13" fmla="*/ 4310748 h 6858000"/>
              <a:gd name="connsiteX14" fmla="*/ 11358997 w 12191999"/>
              <a:gd name="connsiteY14" fmla="*/ 2306290 h 6858000"/>
              <a:gd name="connsiteX15" fmla="*/ 11101226 w 12191999"/>
              <a:gd name="connsiteY15" fmla="*/ 2048519 h 6858000"/>
              <a:gd name="connsiteX16" fmla="*/ 5093770 w 12191999"/>
              <a:gd name="connsiteY16" fmla="*/ 2027591 h 6858000"/>
              <a:gd name="connsiteX17" fmla="*/ 4835999 w 12191999"/>
              <a:gd name="connsiteY17" fmla="*/ 2285362 h 6858000"/>
              <a:gd name="connsiteX18" fmla="*/ 4835999 w 12191999"/>
              <a:gd name="connsiteY18" fmla="*/ 4289820 h 6858000"/>
              <a:gd name="connsiteX19" fmla="*/ 5093770 w 12191999"/>
              <a:gd name="connsiteY19" fmla="*/ 4547591 h 6858000"/>
              <a:gd name="connsiteX20" fmla="*/ 7098228 w 12191999"/>
              <a:gd name="connsiteY20" fmla="*/ 4547591 h 6858000"/>
              <a:gd name="connsiteX21" fmla="*/ 7355999 w 12191999"/>
              <a:gd name="connsiteY21" fmla="*/ 4289820 h 6858000"/>
              <a:gd name="connsiteX22" fmla="*/ 7355999 w 12191999"/>
              <a:gd name="connsiteY22" fmla="*/ 2285362 h 6858000"/>
              <a:gd name="connsiteX23" fmla="*/ 7098228 w 12191999"/>
              <a:gd name="connsiteY23" fmla="*/ 2027591 h 6858000"/>
              <a:gd name="connsiteX24" fmla="*/ 0 w 12191999"/>
              <a:gd name="connsiteY24" fmla="*/ 0 h 6858000"/>
              <a:gd name="connsiteX25" fmla="*/ 12191999 w 12191999"/>
              <a:gd name="connsiteY25" fmla="*/ 0 h 6858000"/>
              <a:gd name="connsiteX26" fmla="*/ 12191999 w 12191999"/>
              <a:gd name="connsiteY26" fmla="*/ 6858000 h 6858000"/>
              <a:gd name="connsiteX27" fmla="*/ 0 w 12191999"/>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9" h="6858000">
                <a:moveTo>
                  <a:pt x="1090774" y="2048519"/>
                </a:moveTo>
                <a:cubicBezTo>
                  <a:pt x="948411" y="2048519"/>
                  <a:pt x="833002" y="2163928"/>
                  <a:pt x="833002" y="2306290"/>
                </a:cubicBezTo>
                <a:lnTo>
                  <a:pt x="833002" y="4310748"/>
                </a:lnTo>
                <a:cubicBezTo>
                  <a:pt x="833002" y="4453111"/>
                  <a:pt x="948411" y="4568519"/>
                  <a:pt x="1090774" y="4568519"/>
                </a:cubicBezTo>
                <a:lnTo>
                  <a:pt x="3095232" y="4568519"/>
                </a:lnTo>
                <a:cubicBezTo>
                  <a:pt x="3237595" y="4568519"/>
                  <a:pt x="3353003" y="4453111"/>
                  <a:pt x="3353003" y="4310748"/>
                </a:cubicBezTo>
                <a:lnTo>
                  <a:pt x="3353003" y="2306290"/>
                </a:lnTo>
                <a:cubicBezTo>
                  <a:pt x="3353003" y="2163928"/>
                  <a:pt x="3237595" y="2048519"/>
                  <a:pt x="3095232" y="2048519"/>
                </a:cubicBezTo>
                <a:close/>
                <a:moveTo>
                  <a:pt x="9096768" y="2048519"/>
                </a:moveTo>
                <a:cubicBezTo>
                  <a:pt x="8954405" y="2048519"/>
                  <a:pt x="8838997" y="2163927"/>
                  <a:pt x="8838997" y="2306290"/>
                </a:cubicBezTo>
                <a:lnTo>
                  <a:pt x="8838997" y="4310748"/>
                </a:lnTo>
                <a:cubicBezTo>
                  <a:pt x="8838997" y="4453111"/>
                  <a:pt x="8954405" y="4568519"/>
                  <a:pt x="9096768" y="4568519"/>
                </a:cubicBezTo>
                <a:lnTo>
                  <a:pt x="11101226" y="4568519"/>
                </a:lnTo>
                <a:cubicBezTo>
                  <a:pt x="11243589" y="4568519"/>
                  <a:pt x="11358997" y="4453111"/>
                  <a:pt x="11358997" y="4310748"/>
                </a:cubicBezTo>
                <a:lnTo>
                  <a:pt x="11358997" y="2306290"/>
                </a:lnTo>
                <a:cubicBezTo>
                  <a:pt x="11358997" y="2163927"/>
                  <a:pt x="11243589" y="2048519"/>
                  <a:pt x="11101226" y="2048519"/>
                </a:cubicBezTo>
                <a:close/>
                <a:moveTo>
                  <a:pt x="5093770" y="2027591"/>
                </a:moveTo>
                <a:cubicBezTo>
                  <a:pt x="4951408" y="2027591"/>
                  <a:pt x="4835999" y="2142999"/>
                  <a:pt x="4835999" y="2285362"/>
                </a:cubicBezTo>
                <a:lnTo>
                  <a:pt x="4835999" y="4289820"/>
                </a:lnTo>
                <a:cubicBezTo>
                  <a:pt x="4835999" y="4432183"/>
                  <a:pt x="4951408" y="4547591"/>
                  <a:pt x="5093770" y="4547591"/>
                </a:cubicBezTo>
                <a:lnTo>
                  <a:pt x="7098228" y="4547591"/>
                </a:lnTo>
                <a:cubicBezTo>
                  <a:pt x="7240591" y="4547591"/>
                  <a:pt x="7355999" y="4432183"/>
                  <a:pt x="7355999" y="4289820"/>
                </a:cubicBezTo>
                <a:lnTo>
                  <a:pt x="7355999" y="2285362"/>
                </a:lnTo>
                <a:cubicBezTo>
                  <a:pt x="7355999" y="2142999"/>
                  <a:pt x="7240591" y="2027591"/>
                  <a:pt x="7098228" y="2027591"/>
                </a:cubicBezTo>
                <a:close/>
                <a:moveTo>
                  <a:pt x="0" y="0"/>
                </a:moveTo>
                <a:lnTo>
                  <a:pt x="12191999" y="0"/>
                </a:lnTo>
                <a:lnTo>
                  <a:pt x="12191999" y="6858000"/>
                </a:lnTo>
                <a:lnTo>
                  <a:pt x="0" y="6858000"/>
                </a:lnTo>
                <a:close/>
              </a:path>
            </a:pathLst>
          </a:custGeom>
        </p:spPr>
      </p:pic>
      <p:pic>
        <p:nvPicPr>
          <p:cNvPr id="2" name="Elemento grafico 1" descr="Atomo con riempimento a tinta unita">
            <a:extLst>
              <a:ext uri="{FF2B5EF4-FFF2-40B4-BE49-F238E27FC236}">
                <a16:creationId xmlns:a16="http://schemas.microsoft.com/office/drawing/2014/main" id="{99F61283-10E0-9121-7B95-B5A02DB3ED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14428" y="2408698"/>
            <a:ext cx="1769137" cy="1769137"/>
          </a:xfrm>
          <a:prstGeom prst="rect">
            <a:avLst/>
          </a:prstGeom>
        </p:spPr>
      </p:pic>
      <p:sp>
        <p:nvSpPr>
          <p:cNvPr id="3" name="CasellaDiTesto 2">
            <a:extLst>
              <a:ext uri="{FF2B5EF4-FFF2-40B4-BE49-F238E27FC236}">
                <a16:creationId xmlns:a16="http://schemas.microsoft.com/office/drawing/2014/main" id="{78ED199C-9343-FAA0-B0E5-A53A733D3F1B}"/>
              </a:ext>
            </a:extLst>
          </p:cNvPr>
          <p:cNvSpPr txBox="1"/>
          <p:nvPr/>
        </p:nvSpPr>
        <p:spPr>
          <a:xfrm>
            <a:off x="5044438" y="1595245"/>
            <a:ext cx="2103120" cy="369332"/>
          </a:xfrm>
          <a:prstGeom prst="rect">
            <a:avLst/>
          </a:prstGeom>
          <a:noFill/>
        </p:spPr>
        <p:txBody>
          <a:bodyPr wrap="square" rtlCol="0">
            <a:spAutoFit/>
          </a:bodyPr>
          <a:lstStyle/>
          <a:p>
            <a:pPr algn="ctr"/>
            <a:r>
              <a:rPr lang="it-IT" dirty="0">
                <a:solidFill>
                  <a:schemeClr val="bg1"/>
                </a:solidFill>
                <a:latin typeface="Montserrat SemiBold" panose="00000700000000000000" pitchFamily="2" charset="0"/>
              </a:rPr>
              <a:t>Il nucleare è:</a:t>
            </a:r>
            <a:endParaRPr lang="it-IT" dirty="0">
              <a:latin typeface="Montserrat SemiBold" panose="00000700000000000000" pitchFamily="2" charset="0"/>
            </a:endParaRPr>
          </a:p>
        </p:txBody>
      </p:sp>
      <p:sp>
        <p:nvSpPr>
          <p:cNvPr id="11" name="CasellaDiTesto 10">
            <a:extLst>
              <a:ext uri="{FF2B5EF4-FFF2-40B4-BE49-F238E27FC236}">
                <a16:creationId xmlns:a16="http://schemas.microsoft.com/office/drawing/2014/main" id="{ED0B61CD-F593-C649-7F4E-659177E5159F}"/>
              </a:ext>
            </a:extLst>
          </p:cNvPr>
          <p:cNvSpPr txBox="1"/>
          <p:nvPr/>
        </p:nvSpPr>
        <p:spPr>
          <a:xfrm>
            <a:off x="587889" y="25585"/>
            <a:ext cx="11016218" cy="1754326"/>
          </a:xfrm>
          <a:prstGeom prst="rect">
            <a:avLst/>
          </a:prstGeom>
          <a:noFill/>
        </p:spPr>
        <p:txBody>
          <a:bodyPr wrap="square" rtlCol="0">
            <a:spAutoFit/>
          </a:bodyPr>
          <a:lstStyle/>
          <a:p>
            <a:pPr algn="ctr"/>
            <a:r>
              <a:rPr lang="it-IT" sz="5400" dirty="0">
                <a:solidFill>
                  <a:srgbClr val="FDFDFD"/>
                </a:solidFill>
                <a:latin typeface="Montserrat Black" panose="00000A00000000000000" pitchFamily="2" charset="0"/>
                <a:ea typeface="Lato Medium" panose="020F0502020204030203" pitchFamily="34" charset="0"/>
                <a:cs typeface="Lato Medium" panose="020F0502020204030203" pitchFamily="34" charset="0"/>
              </a:rPr>
              <a:t>UNA CENTRALE DI PREGIUDIZI</a:t>
            </a:r>
          </a:p>
        </p:txBody>
      </p:sp>
      <p:sp>
        <p:nvSpPr>
          <p:cNvPr id="12" name="CasellaDiTesto 11">
            <a:extLst>
              <a:ext uri="{FF2B5EF4-FFF2-40B4-BE49-F238E27FC236}">
                <a16:creationId xmlns:a16="http://schemas.microsoft.com/office/drawing/2014/main" id="{49F147A2-FABF-4AF3-5253-77FD039A36D5}"/>
              </a:ext>
            </a:extLst>
          </p:cNvPr>
          <p:cNvSpPr txBox="1"/>
          <p:nvPr/>
        </p:nvSpPr>
        <p:spPr>
          <a:xfrm>
            <a:off x="39913" y="6228588"/>
            <a:ext cx="3516087" cy="523220"/>
          </a:xfrm>
          <a:prstGeom prst="rect">
            <a:avLst/>
          </a:prstGeom>
          <a:noFill/>
        </p:spPr>
        <p:txBody>
          <a:bodyPr wrap="square" rtlCol="0">
            <a:spAutoFit/>
          </a:bodyPr>
          <a:lstStyle/>
          <a:p>
            <a:r>
              <a:rPr lang="it-IT" sz="1400" dirty="0">
                <a:solidFill>
                  <a:schemeClr val="bg1"/>
                </a:solidFill>
                <a:latin typeface="Montserrat" panose="00000500000000000000" pitchFamily="2" charset="0"/>
              </a:rPr>
              <a:t>Presentazione realizzata da:  Giancarmine Sparso</a:t>
            </a:r>
          </a:p>
        </p:txBody>
      </p:sp>
    </p:spTree>
    <p:extLst>
      <p:ext uri="{BB962C8B-B14F-4D97-AF65-F5344CB8AC3E}">
        <p14:creationId xmlns:p14="http://schemas.microsoft.com/office/powerpoint/2010/main" val="1284919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5" name="CasellaDiTesto 4">
            <a:extLst>
              <a:ext uri="{FF2B5EF4-FFF2-40B4-BE49-F238E27FC236}">
                <a16:creationId xmlns:a16="http://schemas.microsoft.com/office/drawing/2014/main" id="{C730FDD4-E332-89FF-E5FE-999D2FE3B3D2}"/>
              </a:ext>
            </a:extLst>
          </p:cNvPr>
          <p:cNvSpPr txBox="1"/>
          <p:nvPr/>
        </p:nvSpPr>
        <p:spPr>
          <a:xfrm>
            <a:off x="1700213" y="267215"/>
            <a:ext cx="8791574" cy="952143"/>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ExtraBold" panose="00000900000000000000" pitchFamily="2" charset="0"/>
              </a:rPr>
              <a:t>TEMPI DI PRODUZIONE</a:t>
            </a:r>
          </a:p>
        </p:txBody>
      </p:sp>
      <p:sp useBgFill="1">
        <p:nvSpPr>
          <p:cNvPr id="8" name="CasellaDiTesto 7">
            <a:extLst>
              <a:ext uri="{FF2B5EF4-FFF2-40B4-BE49-F238E27FC236}">
                <a16:creationId xmlns:a16="http://schemas.microsoft.com/office/drawing/2014/main" id="{51A14BE6-4C89-CB84-42DF-402F37C501BA}"/>
              </a:ext>
            </a:extLst>
          </p:cNvPr>
          <p:cNvSpPr txBox="1"/>
          <p:nvPr/>
        </p:nvSpPr>
        <p:spPr>
          <a:xfrm>
            <a:off x="925577" y="2715733"/>
            <a:ext cx="4802124" cy="3200043"/>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a:solidFill>
                  <a:schemeClr val="bg1"/>
                </a:solidFill>
                <a:latin typeface="Montserrat Medium" pitchFamily="2" charset="0"/>
              </a:rPr>
              <a:t>Si tratta di tempi lunghi, ma una volta costruito il reattore esso permette di generare una potenza di oltre 1 GW e di mantenerla per oltre il 93% del tempo, senza emissioni di alcun tipo. Vi sono ampie evidenze che proprio il nucleare, nonostante l’apparente “lentezza” sia in realtà il metodo più rapido per decarbonizzare la produzione di energia elettrica di una nazione.</a:t>
            </a:r>
            <a:endParaRPr lang="it-IT" dirty="0">
              <a:solidFill>
                <a:schemeClr val="bg1"/>
              </a:solidFill>
              <a:latin typeface="Montserrat Medium" pitchFamily="2" charset="0"/>
            </a:endParaRPr>
          </a:p>
        </p:txBody>
      </p:sp>
      <p:pic>
        <p:nvPicPr>
          <p:cNvPr id="11" name="Elemento grafico 10">
            <a:extLst>
              <a:ext uri="{FF2B5EF4-FFF2-40B4-BE49-F238E27FC236}">
                <a16:creationId xmlns:a16="http://schemas.microsoft.com/office/drawing/2014/main" id="{7888CBCA-50E0-3935-ECD8-2E37D95D25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0100" y="2244952"/>
            <a:ext cx="4471987" cy="4141603"/>
          </a:xfrm>
          <a:prstGeom prst="rect">
            <a:avLst/>
          </a:prstGeom>
        </p:spPr>
      </p:pic>
    </p:spTree>
    <p:extLst>
      <p:ext uri="{BB962C8B-B14F-4D97-AF65-F5344CB8AC3E}">
        <p14:creationId xmlns:p14="http://schemas.microsoft.com/office/powerpoint/2010/main" val="412052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 name="CasellaDiTesto 2">
            <a:extLst>
              <a:ext uri="{FF2B5EF4-FFF2-40B4-BE49-F238E27FC236}">
                <a16:creationId xmlns:a16="http://schemas.microsoft.com/office/drawing/2014/main" id="{152A181D-92B5-8697-21A1-C3F0D223B349}"/>
              </a:ext>
            </a:extLst>
          </p:cNvPr>
          <p:cNvSpPr txBox="1"/>
          <p:nvPr/>
        </p:nvSpPr>
        <p:spPr>
          <a:xfrm>
            <a:off x="742949" y="2806767"/>
            <a:ext cx="5353050" cy="3482400"/>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a:solidFill>
                  <a:schemeClr val="bg1"/>
                </a:solidFill>
                <a:latin typeface="Montserrat Medium" pitchFamily="2" charset="0"/>
              </a:rPr>
              <a:t>Per la produzione di energia vengono impiegati differenti elementi, che per fissione restituiscono ulteriori particelle e isotopi.</a:t>
            </a:r>
          </a:p>
          <a:p>
            <a:r>
              <a:rPr lang="it-IT" b="1">
                <a:solidFill>
                  <a:schemeClr val="bg1"/>
                </a:solidFill>
                <a:latin typeface="Montserrat Medium" pitchFamily="2" charset="0"/>
              </a:rPr>
              <a:t>In entrata:</a:t>
            </a:r>
          </a:p>
          <a:p>
            <a:pPr marL="285750" indent="-285750">
              <a:buFont typeface="Arial" panose="020B0604020202020204" pitchFamily="34" charset="0"/>
              <a:buChar char="•"/>
            </a:pPr>
            <a:r>
              <a:rPr lang="it-IT">
                <a:solidFill>
                  <a:schemeClr val="bg1"/>
                </a:solidFill>
                <a:latin typeface="Montserrat Medium" pitchFamily="2" charset="0"/>
              </a:rPr>
              <a:t>95% Uranio 2385% </a:t>
            </a:r>
          </a:p>
          <a:p>
            <a:pPr marL="285750" indent="-285750">
              <a:buFont typeface="Arial" panose="020B0604020202020204" pitchFamily="34" charset="0"/>
              <a:buChar char="•"/>
            </a:pPr>
            <a:r>
              <a:rPr lang="it-IT">
                <a:solidFill>
                  <a:schemeClr val="bg1"/>
                </a:solidFill>
                <a:latin typeface="Montserrat Medium" pitchFamily="2" charset="0"/>
              </a:rPr>
              <a:t>Uranio 235</a:t>
            </a:r>
          </a:p>
          <a:p>
            <a:r>
              <a:rPr lang="it-IT" b="1">
                <a:solidFill>
                  <a:schemeClr val="bg1"/>
                </a:solidFill>
                <a:latin typeface="Montserrat Medium" pitchFamily="2" charset="0"/>
              </a:rPr>
              <a:t>In uscita:</a:t>
            </a:r>
          </a:p>
          <a:p>
            <a:pPr marL="285750" indent="-285750">
              <a:buFont typeface="Arial" panose="020B0604020202020204" pitchFamily="34" charset="0"/>
              <a:buChar char="•"/>
            </a:pPr>
            <a:r>
              <a:rPr lang="it-IT">
                <a:solidFill>
                  <a:schemeClr val="bg1"/>
                </a:solidFill>
                <a:latin typeface="Montserrat Medium" pitchFamily="2" charset="0"/>
              </a:rPr>
              <a:t>92% Uranio 238</a:t>
            </a:r>
          </a:p>
          <a:p>
            <a:pPr marL="285750" indent="-285750">
              <a:buFont typeface="Arial" panose="020B0604020202020204" pitchFamily="34" charset="0"/>
              <a:buChar char="•"/>
            </a:pPr>
            <a:r>
              <a:rPr lang="it-IT">
                <a:solidFill>
                  <a:schemeClr val="bg1"/>
                </a:solidFill>
                <a:latin typeface="Montserrat Medium" pitchFamily="2" charset="0"/>
              </a:rPr>
              <a:t>1,5% Uranio 235 + Uranio 236</a:t>
            </a:r>
          </a:p>
          <a:p>
            <a:pPr marL="285750" indent="-285750">
              <a:buFont typeface="Arial" panose="020B0604020202020204" pitchFamily="34" charset="0"/>
              <a:buChar char="•"/>
            </a:pPr>
            <a:r>
              <a:rPr lang="it-IT">
                <a:solidFill>
                  <a:schemeClr val="bg1"/>
                </a:solidFill>
                <a:latin typeface="Montserrat Medium" pitchFamily="2" charset="0"/>
              </a:rPr>
              <a:t>1,5% Plutonio 239 + Plutonio 240 </a:t>
            </a:r>
          </a:p>
          <a:p>
            <a:pPr marL="285750" indent="-285750">
              <a:buFont typeface="Arial" panose="020B0604020202020204" pitchFamily="34" charset="0"/>
              <a:buChar char="•"/>
            </a:pPr>
            <a:r>
              <a:rPr lang="it-IT">
                <a:solidFill>
                  <a:schemeClr val="bg1"/>
                </a:solidFill>
                <a:latin typeface="Montserrat Medium" pitchFamily="2" charset="0"/>
              </a:rPr>
              <a:t>5% Prodotti di fissione</a:t>
            </a:r>
            <a:endParaRPr lang="it-IT" dirty="0">
              <a:solidFill>
                <a:schemeClr val="bg1"/>
              </a:solidFill>
              <a:latin typeface="Montserrat Medium" pitchFamily="2" charset="0"/>
            </a:endParaRPr>
          </a:p>
        </p:txBody>
      </p:sp>
      <p:sp useBgFill="1">
        <p:nvSpPr>
          <p:cNvPr id="5" name="CasellaDiTesto 4">
            <a:extLst>
              <a:ext uri="{FF2B5EF4-FFF2-40B4-BE49-F238E27FC236}">
                <a16:creationId xmlns:a16="http://schemas.microsoft.com/office/drawing/2014/main" id="{C55858C2-A419-9C5E-AC82-C08E4F081B5B}"/>
              </a:ext>
            </a:extLst>
          </p:cNvPr>
          <p:cNvSpPr txBox="1"/>
          <p:nvPr/>
        </p:nvSpPr>
        <p:spPr>
          <a:xfrm>
            <a:off x="1290407" y="270176"/>
            <a:ext cx="9611185"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IL NUCLEARE COME FONTE ECONOMICA</a:t>
            </a:r>
          </a:p>
        </p:txBody>
      </p:sp>
      <p:pic>
        <p:nvPicPr>
          <p:cNvPr id="4" name="Elemento grafico 3">
            <a:extLst>
              <a:ext uri="{FF2B5EF4-FFF2-40B4-BE49-F238E27FC236}">
                <a16:creationId xmlns:a16="http://schemas.microsoft.com/office/drawing/2014/main" id="{C0B7CC26-6DA3-C73D-A6A7-83E6C6B476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8551" y="2593467"/>
            <a:ext cx="4000500" cy="3695700"/>
          </a:xfrm>
          <a:prstGeom prst="rect">
            <a:avLst/>
          </a:prstGeom>
        </p:spPr>
      </p:pic>
    </p:spTree>
    <p:extLst>
      <p:ext uri="{BB962C8B-B14F-4D97-AF65-F5344CB8AC3E}">
        <p14:creationId xmlns:p14="http://schemas.microsoft.com/office/powerpoint/2010/main" val="2661152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 name="CasellaDiTesto 2">
            <a:extLst>
              <a:ext uri="{FF2B5EF4-FFF2-40B4-BE49-F238E27FC236}">
                <a16:creationId xmlns:a16="http://schemas.microsoft.com/office/drawing/2014/main" id="{60D92005-72B4-48C1-9552-AFCBD4DD1787}"/>
              </a:ext>
            </a:extLst>
          </p:cNvPr>
          <p:cNvSpPr txBox="1"/>
          <p:nvPr/>
        </p:nvSpPr>
        <p:spPr>
          <a:xfrm>
            <a:off x="515293" y="2921335"/>
            <a:ext cx="8820150" cy="3482400"/>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Buona parte degli elementi in uscita, viene catalogata come «rifiuto»,</a:t>
            </a:r>
          </a:p>
          <a:p>
            <a:r>
              <a:rPr lang="it-IT" dirty="0">
                <a:solidFill>
                  <a:schemeClr val="bg1"/>
                </a:solidFill>
                <a:latin typeface="Montserrat Medium" pitchFamily="2" charset="0"/>
              </a:rPr>
              <a:t>Suddivisione dei rifiuti di una centrale nucleare:</a:t>
            </a:r>
          </a:p>
          <a:p>
            <a:pPr marL="285750" indent="-285750">
              <a:buFont typeface="Arial" panose="020B0604020202020204" pitchFamily="34" charset="0"/>
              <a:buChar char="•"/>
            </a:pPr>
            <a:r>
              <a:rPr lang="it-IT" dirty="0">
                <a:solidFill>
                  <a:schemeClr val="bg1"/>
                </a:solidFill>
                <a:latin typeface="Montserrat Medium" pitchFamily="2" charset="0"/>
              </a:rPr>
              <a:t>Rifiuti a basso livello: sono costituiti dagli indumenti usa e getta usati nelle centrali nucleari; il 90% dei rifiuti radioattivi prodotti appartengono a questa categoria, ma contengono solo il 1% della radioattività di provenienza antropogenica.</a:t>
            </a:r>
          </a:p>
          <a:p>
            <a:pPr marL="285750" indent="-285750">
              <a:buFont typeface="Arial" panose="020B0604020202020204" pitchFamily="34" charset="0"/>
              <a:buChar char="•"/>
            </a:pPr>
            <a:r>
              <a:rPr lang="it-IT" dirty="0">
                <a:solidFill>
                  <a:schemeClr val="bg1"/>
                </a:solidFill>
                <a:latin typeface="Montserrat Medium" pitchFamily="2" charset="0"/>
              </a:rPr>
              <a:t>Rifiuti a livello intermedio sono costituiti ad esempio dall’incamiciatura del combustibile, richiedono schermatura, e costituiscono il 7% del volume dei rifiuti radioattivi prodotti nel mondo (ma contengono solo il 4% della radioattività).  </a:t>
            </a:r>
          </a:p>
          <a:p>
            <a:pPr marL="285750" indent="-285750">
              <a:buFont typeface="Arial" panose="020B0604020202020204" pitchFamily="34" charset="0"/>
              <a:buChar char="•"/>
            </a:pPr>
            <a:r>
              <a:rPr lang="it-IT" dirty="0">
                <a:solidFill>
                  <a:schemeClr val="bg1"/>
                </a:solidFill>
                <a:latin typeface="Montserrat Medium" pitchFamily="2" charset="0"/>
              </a:rPr>
              <a:t>Rifiuti ad alto livello costituiscono solo il 3% del volume prodotto nelle attività umane, ma contengono il 95% della radioattività.</a:t>
            </a:r>
          </a:p>
        </p:txBody>
      </p:sp>
      <p:sp useBgFill="1">
        <p:nvSpPr>
          <p:cNvPr id="4" name="CasellaDiTesto 3">
            <a:extLst>
              <a:ext uri="{FF2B5EF4-FFF2-40B4-BE49-F238E27FC236}">
                <a16:creationId xmlns:a16="http://schemas.microsoft.com/office/drawing/2014/main" id="{19A2B868-45C0-2DCB-2308-E4A34EC89F07}"/>
              </a:ext>
            </a:extLst>
          </p:cNvPr>
          <p:cNvSpPr txBox="1"/>
          <p:nvPr/>
        </p:nvSpPr>
        <p:spPr>
          <a:xfrm>
            <a:off x="1290407" y="270176"/>
            <a:ext cx="9611185"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IL NUCLEARE COME FONTE ECONOMICA</a:t>
            </a:r>
          </a:p>
        </p:txBody>
      </p:sp>
    </p:spTree>
    <p:extLst>
      <p:ext uri="{BB962C8B-B14F-4D97-AF65-F5344CB8AC3E}">
        <p14:creationId xmlns:p14="http://schemas.microsoft.com/office/powerpoint/2010/main" val="2292714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4" name="CasellaDiTesto 3">
            <a:extLst>
              <a:ext uri="{FF2B5EF4-FFF2-40B4-BE49-F238E27FC236}">
                <a16:creationId xmlns:a16="http://schemas.microsoft.com/office/drawing/2014/main" id="{2873FBA8-C9B9-66D5-560F-BE6F8D55EDF4}"/>
              </a:ext>
            </a:extLst>
          </p:cNvPr>
          <p:cNvSpPr txBox="1"/>
          <p:nvPr/>
        </p:nvSpPr>
        <p:spPr>
          <a:xfrm>
            <a:off x="590550" y="2582342"/>
            <a:ext cx="5353050" cy="941189"/>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Il costituente principale delle scorie di alto livello sono le barre di combustibile “scarico” del reattore.</a:t>
            </a:r>
          </a:p>
        </p:txBody>
      </p:sp>
      <p:sp useBgFill="1">
        <p:nvSpPr>
          <p:cNvPr id="5" name="CasellaDiTesto 4">
            <a:extLst>
              <a:ext uri="{FF2B5EF4-FFF2-40B4-BE49-F238E27FC236}">
                <a16:creationId xmlns:a16="http://schemas.microsoft.com/office/drawing/2014/main" id="{A3BE102C-E0B4-CA88-E737-530914A5879E}"/>
              </a:ext>
            </a:extLst>
          </p:cNvPr>
          <p:cNvSpPr txBox="1"/>
          <p:nvPr/>
        </p:nvSpPr>
        <p:spPr>
          <a:xfrm>
            <a:off x="590550" y="3805063"/>
            <a:ext cx="5353050" cy="2352973"/>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I rifiuti radioattivi ad alta attività dalle centrali (le cosiddette “scorie”) a fine vita contengono quindi una grande quantità di combustibili, costituiti da uranio-238 inutilizzato (&gt;94% in peso), un rimanente uranio-235 non utilizzato (sceso a circa l’1 % dal 3-5% di partenza), plutonio (circa 1%) e prodotti di fissione e attinidi (circa il 5%)</a:t>
            </a:r>
          </a:p>
        </p:txBody>
      </p:sp>
      <p:sp useBgFill="1">
        <p:nvSpPr>
          <p:cNvPr id="7" name="CasellaDiTesto 6">
            <a:extLst>
              <a:ext uri="{FF2B5EF4-FFF2-40B4-BE49-F238E27FC236}">
                <a16:creationId xmlns:a16="http://schemas.microsoft.com/office/drawing/2014/main" id="{CBCF7ABB-5A9B-8762-4935-F76F70D50D0D}"/>
              </a:ext>
            </a:extLst>
          </p:cNvPr>
          <p:cNvSpPr txBox="1"/>
          <p:nvPr/>
        </p:nvSpPr>
        <p:spPr>
          <a:xfrm>
            <a:off x="1290407" y="270176"/>
            <a:ext cx="9611185"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IL NUCLEARE COME FONTE ECONOMICA</a:t>
            </a:r>
          </a:p>
        </p:txBody>
      </p:sp>
    </p:spTree>
    <p:extLst>
      <p:ext uri="{BB962C8B-B14F-4D97-AF65-F5344CB8AC3E}">
        <p14:creationId xmlns:p14="http://schemas.microsoft.com/office/powerpoint/2010/main" val="932888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uppo 8">
            <a:extLst>
              <a:ext uri="{FF2B5EF4-FFF2-40B4-BE49-F238E27FC236}">
                <a16:creationId xmlns:a16="http://schemas.microsoft.com/office/drawing/2014/main" id="{94577D39-F6DE-9F26-853B-47136711D98B}"/>
              </a:ext>
            </a:extLst>
          </p:cNvPr>
          <p:cNvGrpSpPr/>
          <p:nvPr/>
        </p:nvGrpSpPr>
        <p:grpSpPr>
          <a:xfrm>
            <a:off x="4544840" y="2440881"/>
            <a:ext cx="7475395" cy="4042251"/>
            <a:chOff x="6724650" y="3048000"/>
            <a:chExt cx="5143500" cy="2781300"/>
          </a:xfrm>
        </p:grpSpPr>
        <p:sp useBgFill="1">
          <p:nvSpPr>
            <p:cNvPr id="7" name="Rettangolo con angoli arrotondati 6">
              <a:extLst>
                <a:ext uri="{FF2B5EF4-FFF2-40B4-BE49-F238E27FC236}">
                  <a16:creationId xmlns:a16="http://schemas.microsoft.com/office/drawing/2014/main" id="{0885E85E-D0BA-FEAE-702C-0489AEA84F19}"/>
                </a:ext>
              </a:extLst>
            </p:cNvPr>
            <p:cNvSpPr/>
            <p:nvPr/>
          </p:nvSpPr>
          <p:spPr>
            <a:xfrm>
              <a:off x="6724650" y="3048000"/>
              <a:ext cx="5143500" cy="2781300"/>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 name="Immagine 2">
              <a:extLst>
                <a:ext uri="{FF2B5EF4-FFF2-40B4-BE49-F238E27FC236}">
                  <a16:creationId xmlns:a16="http://schemas.microsoft.com/office/drawing/2014/main" id="{E135328A-8DBA-D2F1-A2CB-86AFA1C30902}"/>
                </a:ext>
              </a:extLst>
            </p:cNvPr>
            <p:cNvPicPr>
              <a:picLocks noChangeAspect="1"/>
            </p:cNvPicPr>
            <p:nvPr/>
          </p:nvPicPr>
          <p:blipFill>
            <a:blip r:embed="rId3"/>
            <a:stretch>
              <a:fillRect/>
            </a:stretch>
          </p:blipFill>
          <p:spPr>
            <a:xfrm>
              <a:off x="6938975" y="3267825"/>
              <a:ext cx="4733900" cy="2375736"/>
            </a:xfrm>
            <a:prstGeom prst="rect">
              <a:avLst/>
            </a:prstGeom>
          </p:spPr>
        </p:pic>
      </p:grpSp>
      <p:sp useBgFill="1">
        <p:nvSpPr>
          <p:cNvPr id="4" name="CasellaDiTesto 3">
            <a:extLst>
              <a:ext uri="{FF2B5EF4-FFF2-40B4-BE49-F238E27FC236}">
                <a16:creationId xmlns:a16="http://schemas.microsoft.com/office/drawing/2014/main" id="{03418BE8-026E-A620-D1E6-2E1B35923FE8}"/>
              </a:ext>
            </a:extLst>
          </p:cNvPr>
          <p:cNvSpPr txBox="1"/>
          <p:nvPr/>
        </p:nvSpPr>
        <p:spPr>
          <a:xfrm>
            <a:off x="351010" y="2436019"/>
            <a:ext cx="3994653" cy="4047113"/>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Il riprocessamento è un procedimento che consiste nel recuperare quell’1,5% di Plutonio per farci del nuovo combustibile: il Plutonio infatti si può mescolare all’Uranio 238 per ottenere il MOX (Mixed </a:t>
            </a:r>
            <a:r>
              <a:rPr lang="it-IT" dirty="0" err="1">
                <a:solidFill>
                  <a:schemeClr val="bg1"/>
                </a:solidFill>
                <a:latin typeface="Montserrat Medium" pitchFamily="2" charset="0"/>
              </a:rPr>
              <a:t>OXids</a:t>
            </a:r>
            <a:r>
              <a:rPr lang="it-IT" dirty="0">
                <a:solidFill>
                  <a:schemeClr val="bg1"/>
                </a:solidFill>
                <a:latin typeface="Montserrat Medium" pitchFamily="2" charset="0"/>
              </a:rPr>
              <a:t> </a:t>
            </a:r>
            <a:r>
              <a:rPr lang="it-IT" dirty="0" err="1">
                <a:solidFill>
                  <a:schemeClr val="bg1"/>
                </a:solidFill>
                <a:latin typeface="Montserrat Medium" pitchFamily="2" charset="0"/>
              </a:rPr>
              <a:t>fuel</a:t>
            </a:r>
            <a:r>
              <a:rPr lang="it-IT" dirty="0">
                <a:solidFill>
                  <a:schemeClr val="bg1"/>
                </a:solidFill>
                <a:latin typeface="Montserrat Medium" pitchFamily="2" charset="0"/>
              </a:rPr>
              <a:t>), che ha caratteristiche simili a quelle dell’Uranio arricchito. Quell’1,5% di Plutonio recuperato in teoria potrebbe generare il 30% dell’energia di una barra di combustibile nuova.</a:t>
            </a:r>
          </a:p>
        </p:txBody>
      </p:sp>
      <p:sp useBgFill="1">
        <p:nvSpPr>
          <p:cNvPr id="10" name="CasellaDiTesto 9">
            <a:extLst>
              <a:ext uri="{FF2B5EF4-FFF2-40B4-BE49-F238E27FC236}">
                <a16:creationId xmlns:a16="http://schemas.microsoft.com/office/drawing/2014/main" id="{285FF0DA-8D18-B619-E3D3-9444AC202D42}"/>
              </a:ext>
            </a:extLst>
          </p:cNvPr>
          <p:cNvSpPr txBox="1"/>
          <p:nvPr/>
        </p:nvSpPr>
        <p:spPr>
          <a:xfrm>
            <a:off x="1290407" y="270176"/>
            <a:ext cx="9611185"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IL NUCLEARE COME FONTE ECONOMICA</a:t>
            </a:r>
          </a:p>
        </p:txBody>
      </p:sp>
    </p:spTree>
    <p:extLst>
      <p:ext uri="{BB962C8B-B14F-4D97-AF65-F5344CB8AC3E}">
        <p14:creationId xmlns:p14="http://schemas.microsoft.com/office/powerpoint/2010/main" val="3308293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5" name="CasellaDiTesto 4">
            <a:extLst>
              <a:ext uri="{FF2B5EF4-FFF2-40B4-BE49-F238E27FC236}">
                <a16:creationId xmlns:a16="http://schemas.microsoft.com/office/drawing/2014/main" id="{063D6397-0D29-B81D-4319-478ACA6FDCA7}"/>
              </a:ext>
            </a:extLst>
          </p:cNvPr>
          <p:cNvSpPr txBox="1"/>
          <p:nvPr/>
        </p:nvSpPr>
        <p:spPr>
          <a:xfrm>
            <a:off x="1290407" y="270176"/>
            <a:ext cx="9611185" cy="1731169"/>
          </a:xfrm>
          <a:prstGeom prst="roundRect">
            <a:avLst>
              <a:gd name="adj" fmla="val 50000"/>
            </a:avLst>
          </a:prstGeom>
          <a:effectLst>
            <a:outerShdw blurRad="254000" algn="ctr" rotWithShape="0">
              <a:schemeClr val="bg1"/>
            </a:outerShdw>
          </a:effectLst>
        </p:spPr>
        <p:txBody>
          <a:bodyPr wrap="square" lIns="0" tIns="0" rIns="0" bIns="0" rtlCol="0" anchor="ctr" anchorCtr="0">
            <a:spAutoFit/>
          </a:bodyPr>
          <a:lstStyle/>
          <a:p>
            <a:pPr algn="ctr"/>
            <a:r>
              <a:rPr lang="it-IT" sz="4000" dirty="0">
                <a:solidFill>
                  <a:schemeClr val="bg1"/>
                </a:solidFill>
                <a:latin typeface="Montserrat ExtraBold" panose="00000900000000000000" pitchFamily="2" charset="0"/>
              </a:rPr>
              <a:t>IL NUCLEARE COME FONTE ECONOMICA</a:t>
            </a:r>
          </a:p>
        </p:txBody>
      </p:sp>
      <p:sp useBgFill="1">
        <p:nvSpPr>
          <p:cNvPr id="6" name="CasellaDiTesto 5">
            <a:extLst>
              <a:ext uri="{FF2B5EF4-FFF2-40B4-BE49-F238E27FC236}">
                <a16:creationId xmlns:a16="http://schemas.microsoft.com/office/drawing/2014/main" id="{F51A187B-F929-16A0-AF50-9153AA429C18}"/>
              </a:ext>
            </a:extLst>
          </p:cNvPr>
          <p:cNvSpPr txBox="1"/>
          <p:nvPr/>
        </p:nvSpPr>
        <p:spPr>
          <a:xfrm>
            <a:off x="533400" y="2224218"/>
            <a:ext cx="6305550" cy="291768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I fast </a:t>
            </a:r>
            <a:r>
              <a:rPr lang="it-IT" dirty="0" err="1">
                <a:solidFill>
                  <a:schemeClr val="bg1"/>
                </a:solidFill>
                <a:latin typeface="Montserrat Medium" pitchFamily="2" charset="0"/>
              </a:rPr>
              <a:t>breeder</a:t>
            </a:r>
            <a:r>
              <a:rPr lang="it-IT" dirty="0">
                <a:solidFill>
                  <a:schemeClr val="bg1"/>
                </a:solidFill>
                <a:latin typeface="Montserrat Medium" pitchFamily="2" charset="0"/>
              </a:rPr>
              <a:t> </a:t>
            </a:r>
            <a:r>
              <a:rPr lang="it-IT" dirty="0" err="1">
                <a:solidFill>
                  <a:schemeClr val="bg1"/>
                </a:solidFill>
                <a:latin typeface="Montserrat Medium" pitchFamily="2" charset="0"/>
              </a:rPr>
              <a:t>reactors</a:t>
            </a:r>
            <a:r>
              <a:rPr lang="it-IT" dirty="0">
                <a:solidFill>
                  <a:schemeClr val="bg1"/>
                </a:solidFill>
                <a:latin typeface="Montserrat Medium" pitchFamily="2" charset="0"/>
              </a:rPr>
              <a:t> (reattori veloci fertilizzanti) sono una categoria di reattori molto particolari in grado di utilizzare come combustibile le cosiddette “scorie” radioattive che contengono per lo più uranio-238 inutilizzato e i prodotti delle reazioni nucleari come il plutonio e altri attinidi. Si stima che l’energia prodotta utilizzando i reattori veloci fertilizzanti sia 60 – 100 volte quella fino ad ora ottenuta nei reattori convenzionali proprio per il miglior utilizzo delle materie prime.</a:t>
            </a:r>
          </a:p>
        </p:txBody>
      </p:sp>
      <p:sp useBgFill="1">
        <p:nvSpPr>
          <p:cNvPr id="7" name="CasellaDiTesto 6">
            <a:extLst>
              <a:ext uri="{FF2B5EF4-FFF2-40B4-BE49-F238E27FC236}">
                <a16:creationId xmlns:a16="http://schemas.microsoft.com/office/drawing/2014/main" id="{A26D0317-C93D-0D2C-C39E-9D8576F951B5}"/>
              </a:ext>
            </a:extLst>
          </p:cNvPr>
          <p:cNvSpPr txBox="1"/>
          <p:nvPr/>
        </p:nvSpPr>
        <p:spPr>
          <a:xfrm>
            <a:off x="533400" y="5288601"/>
            <a:ext cx="6305550" cy="122354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latin typeface="Montserrat Medium" pitchFamily="2" charset="0"/>
              </a:rPr>
              <a:t>Il motivo dello scarso successo di questi reattori veloci ricade sul loro costo di costruzione e operazione. Uno di essi è già connesso alla rete elettrica ed è il BN-800 in Russia.</a:t>
            </a:r>
          </a:p>
        </p:txBody>
      </p:sp>
      <p:grpSp>
        <p:nvGrpSpPr>
          <p:cNvPr id="15" name="Gruppo 14">
            <a:extLst>
              <a:ext uri="{FF2B5EF4-FFF2-40B4-BE49-F238E27FC236}">
                <a16:creationId xmlns:a16="http://schemas.microsoft.com/office/drawing/2014/main" id="{13268013-6EA8-98B5-1C52-E8A7C266524A}"/>
              </a:ext>
            </a:extLst>
          </p:cNvPr>
          <p:cNvGrpSpPr/>
          <p:nvPr/>
        </p:nvGrpSpPr>
        <p:grpSpPr>
          <a:xfrm>
            <a:off x="7192661" y="2966425"/>
            <a:ext cx="5329514" cy="2816421"/>
            <a:chOff x="7183136" y="2937850"/>
            <a:chExt cx="5329514" cy="2816421"/>
          </a:xfrm>
        </p:grpSpPr>
        <p:pic>
          <p:nvPicPr>
            <p:cNvPr id="8" name="Elemento grafico 7">
              <a:extLst>
                <a:ext uri="{FF2B5EF4-FFF2-40B4-BE49-F238E27FC236}">
                  <a16:creationId xmlns:a16="http://schemas.microsoft.com/office/drawing/2014/main" id="{DA35E3EB-FD48-91AE-5244-40A64700F9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3136" y="2982687"/>
              <a:ext cx="1669669" cy="2731661"/>
            </a:xfrm>
            <a:prstGeom prst="rect">
              <a:avLst/>
            </a:prstGeom>
          </p:spPr>
        </p:pic>
        <p:pic>
          <p:nvPicPr>
            <p:cNvPr id="12" name="Elemento grafico 11" descr="Freccia: diritta con riempimento a tinta unita">
              <a:extLst>
                <a:ext uri="{FF2B5EF4-FFF2-40B4-BE49-F238E27FC236}">
                  <a16:creationId xmlns:a16="http://schemas.microsoft.com/office/drawing/2014/main" id="{F8E2A4EC-522A-598D-401C-30ED8BE1F6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8975180" y="3891317"/>
              <a:ext cx="914400" cy="914400"/>
            </a:xfrm>
            <a:prstGeom prst="rect">
              <a:avLst/>
            </a:prstGeom>
          </p:spPr>
        </p:pic>
        <p:pic>
          <p:nvPicPr>
            <p:cNvPr id="14" name="Elemento grafico 13">
              <a:extLst>
                <a:ext uri="{FF2B5EF4-FFF2-40B4-BE49-F238E27FC236}">
                  <a16:creationId xmlns:a16="http://schemas.microsoft.com/office/drawing/2014/main" id="{6AA13AB2-64CA-06EA-810C-BFCD5606E3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7565" y="2937850"/>
              <a:ext cx="2795085" cy="2816421"/>
            </a:xfrm>
            <a:prstGeom prst="rect">
              <a:avLst/>
            </a:prstGeom>
          </p:spPr>
        </p:pic>
      </p:grpSp>
    </p:spTree>
    <p:extLst>
      <p:ext uri="{BB962C8B-B14F-4D97-AF65-F5344CB8AC3E}">
        <p14:creationId xmlns:p14="http://schemas.microsoft.com/office/powerpoint/2010/main" val="3042260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5DECA6C7-44DA-7D1A-9450-A1A9071D48BC}"/>
              </a:ext>
            </a:extLst>
          </p:cNvPr>
          <p:cNvSpPr/>
          <p:nvPr/>
        </p:nvSpPr>
        <p:spPr>
          <a:xfrm>
            <a:off x="0" y="0"/>
            <a:ext cx="12192000" cy="6858000"/>
          </a:xfrm>
          <a:prstGeom prst="rect">
            <a:avLst/>
          </a:prstGeom>
          <a:solidFill>
            <a:srgbClr val="F3F3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Picture 2" descr="undefined">
            <a:extLst>
              <a:ext uri="{FF2B5EF4-FFF2-40B4-BE49-F238E27FC236}">
                <a16:creationId xmlns:a16="http://schemas.microsoft.com/office/drawing/2014/main" id="{E55D4472-79A2-9250-9784-C4B8E7CA5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4" y="247041"/>
            <a:ext cx="11851331" cy="636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713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ttangolo con angoli arrotondati 5">
            <a:extLst>
              <a:ext uri="{FF2B5EF4-FFF2-40B4-BE49-F238E27FC236}">
                <a16:creationId xmlns:a16="http://schemas.microsoft.com/office/drawing/2014/main" id="{197F24EC-EAE0-336C-6317-8C4B69D6D441}"/>
              </a:ext>
            </a:extLst>
          </p:cNvPr>
          <p:cNvSpPr/>
          <p:nvPr/>
        </p:nvSpPr>
        <p:spPr>
          <a:xfrm rot="5400000">
            <a:off x="8825165" y="1988676"/>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mc:AlternateContent xmlns:mc="http://schemas.openxmlformats.org/markup-compatibility/2006" xmlns:pslz="http://schemas.microsoft.com/office/powerpoint/2016/slidezoom">
        <mc:Choice Requires="pslz">
          <p:graphicFrame>
            <p:nvGraphicFramePr>
              <p:cNvPr id="16" name="Anteprima della diapositiva 15">
                <a:extLst>
                  <a:ext uri="{FF2B5EF4-FFF2-40B4-BE49-F238E27FC236}">
                    <a16:creationId xmlns:a16="http://schemas.microsoft.com/office/drawing/2014/main" id="{7F7CD842-C7CD-8282-F671-7B076A686C75}"/>
                  </a:ext>
                </a:extLst>
              </p:cNvPr>
              <p:cNvGraphicFramePr>
                <a:graphicFrameLocks noChangeAspect="1"/>
              </p:cNvGraphicFramePr>
              <p:nvPr/>
            </p:nvGraphicFramePr>
            <p:xfrm>
              <a:off x="1446857" y="4733380"/>
              <a:ext cx="1315005" cy="739690"/>
            </p:xfrm>
            <a:graphic>
              <a:graphicData uri="http://schemas.microsoft.com/office/powerpoint/2016/slidezoom">
                <pslz:sldZm>
                  <pslz:sldZmObj sldId="305" cId="1612517135">
                    <pslz:zmPr id="{3AB778C4-CF16-4BC6-ADAE-4875D3277437}" returnToParent="0" transitionDur="1000">
                      <p166:blipFill xmlns:p166="http://schemas.microsoft.com/office/powerpoint/2016/6/main">
                        <a:blip r:embed="rId2"/>
                        <a:stretch>
                          <a:fillRect/>
                        </a:stretch>
                      </p166:blipFill>
                      <p166:spPr xmlns:p166="http://schemas.microsoft.com/office/powerpoint/2016/6/main">
                        <a:xfrm>
                          <a:off x="0" y="0"/>
                          <a:ext cx="1315005" cy="739690"/>
                        </a:xfrm>
                        <a:prstGeom prst="roundRect">
                          <a:avLst>
                            <a:gd name="adj" fmla="val 8594"/>
                          </a:avLst>
                        </a:prstGeom>
                        <a:solidFill>
                          <a:srgbClr val="FFFFFF">
                            <a:shade val="85000"/>
                          </a:srgbClr>
                        </a:solidFill>
                        <a:ln>
                          <a:noFill/>
                        </a:ln>
                        <a:effectLst/>
                      </p166:spPr>
                    </pslz:zmPr>
                  </pslz:sldZmObj>
                </pslz:sldZm>
              </a:graphicData>
            </a:graphic>
          </p:graphicFrame>
        </mc:Choice>
        <mc:Fallback xmlns="">
          <p:pic>
            <p:nvPicPr>
              <p:cNvPr id="16" name="Anteprima della diapositiva 15">
                <a:hlinkClick r:id="rId3" action="ppaction://hlinksldjump"/>
                <a:extLst>
                  <a:ext uri="{FF2B5EF4-FFF2-40B4-BE49-F238E27FC236}">
                    <a16:creationId xmlns:a16="http://schemas.microsoft.com/office/drawing/2014/main" id="{7F7CD842-C7CD-8282-F671-7B076A686C75}"/>
                  </a:ext>
                </a:extLst>
              </p:cNvPr>
              <p:cNvPicPr>
                <a:picLocks noGrp="1" noRot="1" noChangeAspect="1" noMove="1" noResize="1" noEditPoints="1" noAdjustHandles="1" noChangeArrowheads="1" noChangeShapeType="1"/>
              </p:cNvPicPr>
              <p:nvPr/>
            </p:nvPicPr>
            <p:blipFill>
              <a:blip r:embed="rId4"/>
              <a:stretch>
                <a:fillRect/>
              </a:stretch>
            </p:blipFill>
            <p:spPr>
              <a:xfrm>
                <a:off x="1446857" y="4733380"/>
                <a:ext cx="1315005" cy="739690"/>
              </a:xfrm>
              <a:prstGeom prst="roundRect">
                <a:avLst>
                  <a:gd name="adj" fmla="val 8594"/>
                </a:avLst>
              </a:prstGeom>
              <a:solidFill>
                <a:srgbClr val="FFFFFF">
                  <a:shade val="85000"/>
                </a:srgbClr>
              </a:solidFill>
              <a:ln>
                <a:noFill/>
              </a:ln>
              <a:effectLst/>
            </p:spPr>
          </p:pic>
        </mc:Fallback>
      </mc:AlternateContent>
      <p:sp>
        <p:nvSpPr>
          <p:cNvPr id="17" name="CasellaDiTesto 16">
            <a:extLst>
              <a:ext uri="{FF2B5EF4-FFF2-40B4-BE49-F238E27FC236}">
                <a16:creationId xmlns:a16="http://schemas.microsoft.com/office/drawing/2014/main" id="{A7C74C46-162E-6346-9BEA-2E381E858FED}"/>
              </a:ext>
            </a:extLst>
          </p:cNvPr>
          <p:cNvSpPr txBox="1"/>
          <p:nvPr/>
        </p:nvSpPr>
        <p:spPr>
          <a:xfrm>
            <a:off x="8882518" y="5494319"/>
            <a:ext cx="2432958" cy="261610"/>
          </a:xfrm>
          <a:prstGeom prst="rect">
            <a:avLst/>
          </a:prstGeom>
          <a:noFill/>
        </p:spPr>
        <p:txBody>
          <a:bodyPr wrap="square" rtlCol="0">
            <a:spAutoFit/>
          </a:bodyPr>
          <a:lstStyle/>
          <a:p>
            <a:pPr algn="ctr"/>
            <a:r>
              <a:rPr lang="it-IT" sz="1100">
                <a:solidFill>
                  <a:schemeClr val="bg1"/>
                </a:solidFill>
                <a:latin typeface="Montserrat Black" panose="00000A00000000000000" pitchFamily="2" charset="0"/>
              </a:rPr>
              <a:t>NON NECESSARIO</a:t>
            </a:r>
          </a:p>
        </p:txBody>
      </p:sp>
      <mc:AlternateContent xmlns:mc="http://schemas.openxmlformats.org/markup-compatibility/2006" xmlns:pslz="http://schemas.microsoft.com/office/powerpoint/2016/slidezoom">
        <mc:Choice Requires="pslz">
          <p:graphicFrame>
            <p:nvGraphicFramePr>
              <p:cNvPr id="13" name="Anteprima della diapositiva 12">
                <a:extLst>
                  <a:ext uri="{FF2B5EF4-FFF2-40B4-BE49-F238E27FC236}">
                    <a16:creationId xmlns:a16="http://schemas.microsoft.com/office/drawing/2014/main" id="{1BC8FA5E-3043-8408-A5B7-9F377E9A9F26}"/>
                  </a:ext>
                </a:extLst>
              </p:cNvPr>
              <p:cNvGraphicFramePr>
                <a:graphicFrameLocks noChangeAspect="1"/>
              </p:cNvGraphicFramePr>
              <p:nvPr/>
            </p:nvGraphicFramePr>
            <p:xfrm>
              <a:off x="5438495" y="4726796"/>
              <a:ext cx="1315005" cy="739690"/>
            </p:xfrm>
            <a:graphic>
              <a:graphicData uri="http://schemas.microsoft.com/office/powerpoint/2016/slidezoom">
                <pslz:sldZm>
                  <pslz:sldZmObj sldId="294" cId="1644514068">
                    <pslz:zmPr id="{73F28597-FE9B-40BD-9183-DEB1A21081FC}" returnToParent="0" transitionDur="1000">
                      <p166:blipFill xmlns:p166="http://schemas.microsoft.com/office/powerpoint/2016/6/main">
                        <a:blip r:embed="rId5"/>
                        <a:stretch>
                          <a:fillRect/>
                        </a:stretch>
                      </p166:blipFill>
                      <p166:spPr xmlns:p166="http://schemas.microsoft.com/office/powerpoint/2016/6/main">
                        <a:xfrm>
                          <a:off x="0" y="0"/>
                          <a:ext cx="1315005" cy="739690"/>
                        </a:xfrm>
                        <a:prstGeom prst="roundRect">
                          <a:avLst>
                            <a:gd name="adj" fmla="val 8594"/>
                          </a:avLst>
                        </a:prstGeom>
                        <a:solidFill>
                          <a:srgbClr val="FFFFFF">
                            <a:shade val="85000"/>
                          </a:srgbClr>
                        </a:solidFill>
                        <a:ln>
                          <a:noFill/>
                        </a:ln>
                        <a:effectLst/>
                      </p166:spPr>
                    </pslz:zmPr>
                  </pslz:sldZmObj>
                </pslz:sldZm>
              </a:graphicData>
            </a:graphic>
          </p:graphicFrame>
        </mc:Choice>
        <mc:Fallback xmlns="">
          <p:pic>
            <p:nvPicPr>
              <p:cNvPr id="13" name="Anteprima della diapositiva 12">
                <a:hlinkClick r:id="rId6" action="ppaction://hlinksldjump"/>
                <a:extLst>
                  <a:ext uri="{FF2B5EF4-FFF2-40B4-BE49-F238E27FC236}">
                    <a16:creationId xmlns:a16="http://schemas.microsoft.com/office/drawing/2014/main" id="{1BC8FA5E-3043-8408-A5B7-9F377E9A9F26}"/>
                  </a:ext>
                </a:extLst>
              </p:cNvPr>
              <p:cNvPicPr>
                <a:picLocks noGrp="1" noRot="1" noChangeAspect="1" noMove="1" noResize="1" noEditPoints="1" noAdjustHandles="1" noChangeArrowheads="1" noChangeShapeType="1"/>
              </p:cNvPicPr>
              <p:nvPr/>
            </p:nvPicPr>
            <p:blipFill>
              <a:blip r:embed="rId7"/>
              <a:stretch>
                <a:fillRect/>
              </a:stretch>
            </p:blipFill>
            <p:spPr>
              <a:xfrm>
                <a:off x="5438495" y="4726796"/>
                <a:ext cx="1315005" cy="739690"/>
              </a:xfrm>
              <a:prstGeom prst="roundRect">
                <a:avLst>
                  <a:gd name="adj" fmla="val 8594"/>
                </a:avLst>
              </a:prstGeom>
              <a:solidFill>
                <a:srgbClr val="FFFFFF">
                  <a:shade val="85000"/>
                </a:srgbClr>
              </a:solidFill>
              <a:ln>
                <a:noFill/>
              </a:ln>
              <a:effectLst/>
            </p:spPr>
          </p:pic>
        </mc:Fallback>
      </mc:AlternateContent>
      <p:sp>
        <p:nvSpPr>
          <p:cNvPr id="18" name="CasellaDiTesto 17">
            <a:extLst>
              <a:ext uri="{FF2B5EF4-FFF2-40B4-BE49-F238E27FC236}">
                <a16:creationId xmlns:a16="http://schemas.microsoft.com/office/drawing/2014/main" id="{E2C9E18E-5496-11E6-B497-A092E917A51E}"/>
              </a:ext>
            </a:extLst>
          </p:cNvPr>
          <p:cNvSpPr txBox="1"/>
          <p:nvPr/>
        </p:nvSpPr>
        <p:spPr>
          <a:xfrm>
            <a:off x="5132613" y="5494319"/>
            <a:ext cx="1926772" cy="261610"/>
          </a:xfrm>
          <a:prstGeom prst="rect">
            <a:avLst/>
          </a:prstGeom>
          <a:noFill/>
        </p:spPr>
        <p:txBody>
          <a:bodyPr wrap="square" rtlCol="0">
            <a:spAutoFit/>
          </a:bodyPr>
          <a:lstStyle/>
          <a:p>
            <a:pPr algn="ctr"/>
            <a:r>
              <a:rPr lang="it-IT" sz="1100">
                <a:solidFill>
                  <a:schemeClr val="bg1"/>
                </a:solidFill>
                <a:latin typeface="Montserrat Black" panose="00000A00000000000000" pitchFamily="2" charset="0"/>
              </a:rPr>
              <a:t>COSTOSO</a:t>
            </a:r>
          </a:p>
        </p:txBody>
      </p:sp>
      <p:sp>
        <p:nvSpPr>
          <p:cNvPr id="19" name="CasellaDiTesto 18">
            <a:extLst>
              <a:ext uri="{FF2B5EF4-FFF2-40B4-BE49-F238E27FC236}">
                <a16:creationId xmlns:a16="http://schemas.microsoft.com/office/drawing/2014/main" id="{6EE6400A-1AB4-7CE5-9B3E-0010F021C5FB}"/>
              </a:ext>
            </a:extLst>
          </p:cNvPr>
          <p:cNvSpPr txBox="1"/>
          <p:nvPr/>
        </p:nvSpPr>
        <p:spPr>
          <a:xfrm>
            <a:off x="1129616" y="5494319"/>
            <a:ext cx="1926772" cy="261610"/>
          </a:xfrm>
          <a:prstGeom prst="rect">
            <a:avLst/>
          </a:prstGeom>
          <a:noFill/>
        </p:spPr>
        <p:txBody>
          <a:bodyPr wrap="square" rtlCol="0">
            <a:spAutoFit/>
          </a:bodyPr>
          <a:lstStyle/>
          <a:p>
            <a:pPr algn="ctr"/>
            <a:r>
              <a:rPr lang="it-IT" sz="1100" dirty="0">
                <a:solidFill>
                  <a:schemeClr val="bg1"/>
                </a:solidFill>
                <a:latin typeface="Montserrat Black" panose="00000A00000000000000" pitchFamily="2" charset="0"/>
              </a:rPr>
              <a:t>PERICOLOSO</a:t>
            </a:r>
          </a:p>
        </p:txBody>
      </p:sp>
      <p:sp useBgFill="1">
        <p:nvSpPr>
          <p:cNvPr id="4" name="Rettangolo con angoli arrotondati 3">
            <a:hlinkHover r:id="rId8" action="ppaction://hlinksldjump"/>
            <a:extLst>
              <a:ext uri="{FF2B5EF4-FFF2-40B4-BE49-F238E27FC236}">
                <a16:creationId xmlns:a16="http://schemas.microsoft.com/office/drawing/2014/main" id="{40ADD918-1ECD-E595-CA7C-5037B7B68EE0}"/>
              </a:ext>
            </a:extLst>
          </p:cNvPr>
          <p:cNvSpPr/>
          <p:nvPr/>
        </p:nvSpPr>
        <p:spPr>
          <a:xfrm rot="5400000">
            <a:off x="833003" y="2048519"/>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sp useBgFill="1">
        <p:nvSpPr>
          <p:cNvPr id="5" name="Rettangolo con angoli arrotondati 4">
            <a:hlinkHover r:id="rId9" action="ppaction://hlinksldjump"/>
            <a:extLst>
              <a:ext uri="{FF2B5EF4-FFF2-40B4-BE49-F238E27FC236}">
                <a16:creationId xmlns:a16="http://schemas.microsoft.com/office/drawing/2014/main" id="{61EF5D24-1818-BDBB-CE0F-0752860CE8BB}"/>
              </a:ext>
            </a:extLst>
          </p:cNvPr>
          <p:cNvSpPr/>
          <p:nvPr/>
        </p:nvSpPr>
        <p:spPr>
          <a:xfrm rot="5400000">
            <a:off x="4836000" y="2027591"/>
            <a:ext cx="2520000" cy="2520000"/>
          </a:xfrm>
          <a:prstGeom prst="roundRect">
            <a:avLst>
              <a:gd name="adj" fmla="val 10229"/>
            </a:avLst>
          </a:prstGeom>
          <a:ln>
            <a:solidFill>
              <a:schemeClr val="bg1"/>
            </a:solidFill>
          </a:ln>
          <a:effectLst>
            <a:innerShdw blurRad="254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p>
        </p:txBody>
      </p:sp>
      <p:pic>
        <p:nvPicPr>
          <p:cNvPr id="7" name="Elemento grafico 6" descr="Soldi volanti contorno">
            <a:extLst>
              <a:ext uri="{FF2B5EF4-FFF2-40B4-BE49-F238E27FC236}">
                <a16:creationId xmlns:a16="http://schemas.microsoft.com/office/drawing/2014/main" id="{527E87A9-EFF8-C4AC-DADD-E9BB074B4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36797" y="2328480"/>
            <a:ext cx="1718403" cy="1718403"/>
          </a:xfrm>
          <a:prstGeom prst="rect">
            <a:avLst/>
          </a:prstGeom>
        </p:spPr>
      </p:pic>
      <p:pic>
        <p:nvPicPr>
          <p:cNvPr id="9" name="Elemento grafico 8" descr="Esplosione contorno">
            <a:extLst>
              <a:ext uri="{FF2B5EF4-FFF2-40B4-BE49-F238E27FC236}">
                <a16:creationId xmlns:a16="http://schemas.microsoft.com/office/drawing/2014/main" id="{7B80A507-8B61-3833-103B-747C609D82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34403" y="2355664"/>
            <a:ext cx="1717200" cy="1717200"/>
          </a:xfrm>
          <a:prstGeom prst="rect">
            <a:avLst/>
          </a:prstGeom>
        </p:spPr>
      </p:pic>
      <p:pic>
        <p:nvPicPr>
          <p:cNvPr id="3" name="Elemento grafico 2" descr="Atomo con riempimento a tinta unita">
            <a:extLst>
              <a:ext uri="{FF2B5EF4-FFF2-40B4-BE49-F238E27FC236}">
                <a16:creationId xmlns:a16="http://schemas.microsoft.com/office/drawing/2014/main" id="{A362D845-3CE0-FB9E-8E1F-809C0D3404D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49213" y="2074617"/>
            <a:ext cx="699564" cy="699564"/>
          </a:xfrm>
          <a:prstGeom prst="rect">
            <a:avLst/>
          </a:prstGeom>
        </p:spPr>
      </p:pic>
      <p:pic>
        <p:nvPicPr>
          <p:cNvPr id="20" name="Immagine 19" descr="Immagine che contiene cielo, nuvola, Centrale elettrica, Torre di raffreddamento&#10;&#10;Descrizione generata automaticamente">
            <a:hlinkHover r:id="rId16" action="ppaction://hlinksldjump"/>
            <a:extLst>
              <a:ext uri="{FF2B5EF4-FFF2-40B4-BE49-F238E27FC236}">
                <a16:creationId xmlns:a16="http://schemas.microsoft.com/office/drawing/2014/main" id="{92E0FDDA-3E06-5276-60DD-DF1F44E96D07}"/>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3" y="0"/>
            <a:ext cx="12191999" cy="6858000"/>
          </a:xfrm>
          <a:custGeom>
            <a:avLst/>
            <a:gdLst>
              <a:gd name="connsiteX0" fmla="*/ 1090774 w 12191999"/>
              <a:gd name="connsiteY0" fmla="*/ 2048519 h 6858000"/>
              <a:gd name="connsiteX1" fmla="*/ 833002 w 12191999"/>
              <a:gd name="connsiteY1" fmla="*/ 2306290 h 6858000"/>
              <a:gd name="connsiteX2" fmla="*/ 833002 w 12191999"/>
              <a:gd name="connsiteY2" fmla="*/ 4310748 h 6858000"/>
              <a:gd name="connsiteX3" fmla="*/ 1090774 w 12191999"/>
              <a:gd name="connsiteY3" fmla="*/ 4568519 h 6858000"/>
              <a:gd name="connsiteX4" fmla="*/ 3095232 w 12191999"/>
              <a:gd name="connsiteY4" fmla="*/ 4568519 h 6858000"/>
              <a:gd name="connsiteX5" fmla="*/ 3353003 w 12191999"/>
              <a:gd name="connsiteY5" fmla="*/ 4310748 h 6858000"/>
              <a:gd name="connsiteX6" fmla="*/ 3353003 w 12191999"/>
              <a:gd name="connsiteY6" fmla="*/ 2306290 h 6858000"/>
              <a:gd name="connsiteX7" fmla="*/ 3095232 w 12191999"/>
              <a:gd name="connsiteY7" fmla="*/ 2048519 h 6858000"/>
              <a:gd name="connsiteX8" fmla="*/ 9096768 w 12191999"/>
              <a:gd name="connsiteY8" fmla="*/ 2048519 h 6858000"/>
              <a:gd name="connsiteX9" fmla="*/ 8838997 w 12191999"/>
              <a:gd name="connsiteY9" fmla="*/ 2306290 h 6858000"/>
              <a:gd name="connsiteX10" fmla="*/ 8838997 w 12191999"/>
              <a:gd name="connsiteY10" fmla="*/ 4310748 h 6858000"/>
              <a:gd name="connsiteX11" fmla="*/ 9096768 w 12191999"/>
              <a:gd name="connsiteY11" fmla="*/ 4568519 h 6858000"/>
              <a:gd name="connsiteX12" fmla="*/ 11101226 w 12191999"/>
              <a:gd name="connsiteY12" fmla="*/ 4568519 h 6858000"/>
              <a:gd name="connsiteX13" fmla="*/ 11358997 w 12191999"/>
              <a:gd name="connsiteY13" fmla="*/ 4310748 h 6858000"/>
              <a:gd name="connsiteX14" fmla="*/ 11358997 w 12191999"/>
              <a:gd name="connsiteY14" fmla="*/ 2306290 h 6858000"/>
              <a:gd name="connsiteX15" fmla="*/ 11101226 w 12191999"/>
              <a:gd name="connsiteY15" fmla="*/ 2048519 h 6858000"/>
              <a:gd name="connsiteX16" fmla="*/ 5093770 w 12191999"/>
              <a:gd name="connsiteY16" fmla="*/ 2027591 h 6858000"/>
              <a:gd name="connsiteX17" fmla="*/ 4835999 w 12191999"/>
              <a:gd name="connsiteY17" fmla="*/ 2285362 h 6858000"/>
              <a:gd name="connsiteX18" fmla="*/ 4835999 w 12191999"/>
              <a:gd name="connsiteY18" fmla="*/ 4289820 h 6858000"/>
              <a:gd name="connsiteX19" fmla="*/ 5093770 w 12191999"/>
              <a:gd name="connsiteY19" fmla="*/ 4547591 h 6858000"/>
              <a:gd name="connsiteX20" fmla="*/ 7098228 w 12191999"/>
              <a:gd name="connsiteY20" fmla="*/ 4547591 h 6858000"/>
              <a:gd name="connsiteX21" fmla="*/ 7355999 w 12191999"/>
              <a:gd name="connsiteY21" fmla="*/ 4289820 h 6858000"/>
              <a:gd name="connsiteX22" fmla="*/ 7355999 w 12191999"/>
              <a:gd name="connsiteY22" fmla="*/ 2285362 h 6858000"/>
              <a:gd name="connsiteX23" fmla="*/ 7098228 w 12191999"/>
              <a:gd name="connsiteY23" fmla="*/ 2027591 h 6858000"/>
              <a:gd name="connsiteX24" fmla="*/ 0 w 12191999"/>
              <a:gd name="connsiteY24" fmla="*/ 0 h 6858000"/>
              <a:gd name="connsiteX25" fmla="*/ 12191999 w 12191999"/>
              <a:gd name="connsiteY25" fmla="*/ 0 h 6858000"/>
              <a:gd name="connsiteX26" fmla="*/ 12191999 w 12191999"/>
              <a:gd name="connsiteY26" fmla="*/ 6858000 h 6858000"/>
              <a:gd name="connsiteX27" fmla="*/ 0 w 12191999"/>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9" h="6858000">
                <a:moveTo>
                  <a:pt x="1090774" y="2048519"/>
                </a:moveTo>
                <a:cubicBezTo>
                  <a:pt x="948411" y="2048519"/>
                  <a:pt x="833002" y="2163928"/>
                  <a:pt x="833002" y="2306290"/>
                </a:cubicBezTo>
                <a:lnTo>
                  <a:pt x="833002" y="4310748"/>
                </a:lnTo>
                <a:cubicBezTo>
                  <a:pt x="833002" y="4453111"/>
                  <a:pt x="948411" y="4568519"/>
                  <a:pt x="1090774" y="4568519"/>
                </a:cubicBezTo>
                <a:lnTo>
                  <a:pt x="3095232" y="4568519"/>
                </a:lnTo>
                <a:cubicBezTo>
                  <a:pt x="3237595" y="4568519"/>
                  <a:pt x="3353003" y="4453111"/>
                  <a:pt x="3353003" y="4310748"/>
                </a:cubicBezTo>
                <a:lnTo>
                  <a:pt x="3353003" y="2306290"/>
                </a:lnTo>
                <a:cubicBezTo>
                  <a:pt x="3353003" y="2163928"/>
                  <a:pt x="3237595" y="2048519"/>
                  <a:pt x="3095232" y="2048519"/>
                </a:cubicBezTo>
                <a:close/>
                <a:moveTo>
                  <a:pt x="9096768" y="2048519"/>
                </a:moveTo>
                <a:cubicBezTo>
                  <a:pt x="8954405" y="2048519"/>
                  <a:pt x="8838997" y="2163927"/>
                  <a:pt x="8838997" y="2306290"/>
                </a:cubicBezTo>
                <a:lnTo>
                  <a:pt x="8838997" y="4310748"/>
                </a:lnTo>
                <a:cubicBezTo>
                  <a:pt x="8838997" y="4453111"/>
                  <a:pt x="8954405" y="4568519"/>
                  <a:pt x="9096768" y="4568519"/>
                </a:cubicBezTo>
                <a:lnTo>
                  <a:pt x="11101226" y="4568519"/>
                </a:lnTo>
                <a:cubicBezTo>
                  <a:pt x="11243589" y="4568519"/>
                  <a:pt x="11358997" y="4453111"/>
                  <a:pt x="11358997" y="4310748"/>
                </a:cubicBezTo>
                <a:lnTo>
                  <a:pt x="11358997" y="2306290"/>
                </a:lnTo>
                <a:cubicBezTo>
                  <a:pt x="11358997" y="2163927"/>
                  <a:pt x="11243589" y="2048519"/>
                  <a:pt x="11101226" y="2048519"/>
                </a:cubicBezTo>
                <a:close/>
                <a:moveTo>
                  <a:pt x="5093770" y="2027591"/>
                </a:moveTo>
                <a:cubicBezTo>
                  <a:pt x="4951408" y="2027591"/>
                  <a:pt x="4835999" y="2142999"/>
                  <a:pt x="4835999" y="2285362"/>
                </a:cubicBezTo>
                <a:lnTo>
                  <a:pt x="4835999" y="4289820"/>
                </a:lnTo>
                <a:cubicBezTo>
                  <a:pt x="4835999" y="4432183"/>
                  <a:pt x="4951408" y="4547591"/>
                  <a:pt x="5093770" y="4547591"/>
                </a:cubicBezTo>
                <a:lnTo>
                  <a:pt x="7098228" y="4547591"/>
                </a:lnTo>
                <a:cubicBezTo>
                  <a:pt x="7240591" y="4547591"/>
                  <a:pt x="7355999" y="4432183"/>
                  <a:pt x="7355999" y="4289820"/>
                </a:cubicBezTo>
                <a:lnTo>
                  <a:pt x="7355999" y="2285362"/>
                </a:lnTo>
                <a:cubicBezTo>
                  <a:pt x="7355999" y="2142999"/>
                  <a:pt x="7240591" y="2027591"/>
                  <a:pt x="7098228" y="2027591"/>
                </a:cubicBezTo>
                <a:close/>
                <a:moveTo>
                  <a:pt x="0" y="0"/>
                </a:moveTo>
                <a:lnTo>
                  <a:pt x="12191999" y="0"/>
                </a:lnTo>
                <a:lnTo>
                  <a:pt x="12191999" y="6858000"/>
                </a:lnTo>
                <a:lnTo>
                  <a:pt x="0" y="6858000"/>
                </a:lnTo>
                <a:close/>
              </a:path>
            </a:pathLst>
          </a:custGeom>
        </p:spPr>
      </p:pic>
      <mc:AlternateContent xmlns:mc="http://schemas.openxmlformats.org/markup-compatibility/2006" xmlns:psez="http://schemas.microsoft.com/office/powerpoint/2016/sectionzoom">
        <mc:Choice Requires="psez">
          <p:graphicFrame>
            <p:nvGraphicFramePr>
              <p:cNvPr id="22" name="Anteprima della sezione 21">
                <a:extLst>
                  <a:ext uri="{FF2B5EF4-FFF2-40B4-BE49-F238E27FC236}">
                    <a16:creationId xmlns:a16="http://schemas.microsoft.com/office/drawing/2014/main" id="{6D7ACFA0-22EC-E27E-5B7D-DED6963076B9}"/>
                  </a:ext>
                </a:extLst>
              </p:cNvPr>
              <p:cNvGraphicFramePr>
                <a:graphicFrameLocks noChangeAspect="1"/>
              </p:cNvGraphicFramePr>
              <p:nvPr>
                <p:extLst>
                  <p:ext uri="{D42A27DB-BD31-4B8C-83A1-F6EECF244321}">
                    <p14:modId xmlns:p14="http://schemas.microsoft.com/office/powerpoint/2010/main" val="2996599722"/>
                  </p:ext>
                </p:extLst>
              </p:nvPr>
            </p:nvGraphicFramePr>
            <p:xfrm>
              <a:off x="9107095" y="2803035"/>
              <a:ext cx="1983799" cy="1115886"/>
            </p:xfrm>
            <a:graphic>
              <a:graphicData uri="http://schemas.microsoft.com/office/powerpoint/2016/sectionzoom">
                <psez:sectionZm>
                  <psez:sectionZmObj sectionId="{D5E0045C-8321-41D4-930D-29CD976F6B83}">
                    <psez:zmPr id="{EAE350F6-9F5D-437A-8489-5536242396DD}" transitionDur="1000">
                      <p166:blipFill xmlns:p166="http://schemas.microsoft.com/office/powerpoint/2016/6/main">
                        <a:blip r:embed="rId18"/>
                        <a:stretch>
                          <a:fillRect/>
                        </a:stretch>
                      </p166:blipFill>
                      <p166:spPr xmlns:p166="http://schemas.microsoft.com/office/powerpoint/2016/6/main">
                        <a:xfrm>
                          <a:off x="0" y="0"/>
                          <a:ext cx="1983799" cy="1115886"/>
                        </a:xfrm>
                        <a:prstGeom prst="roundRect">
                          <a:avLst>
                            <a:gd name="adj" fmla="val 8594"/>
                          </a:avLst>
                        </a:prstGeom>
                        <a:solidFill>
                          <a:srgbClr val="FFFFFF">
                            <a:shade val="85000"/>
                          </a:srgbClr>
                        </a:solidFill>
                        <a:ln>
                          <a:noFill/>
                        </a:ln>
                        <a:effectLst/>
                      </p166:spPr>
                    </psez:zmPr>
                  </psez:sectionZmObj>
                </psez:sectionZm>
              </a:graphicData>
            </a:graphic>
          </p:graphicFrame>
        </mc:Choice>
        <mc:Fallback xmlns="">
          <p:pic>
            <p:nvPicPr>
              <p:cNvPr id="22" name="Anteprima della sezione 21">
                <a:hlinkClick r:id="rId19" action="ppaction://hlinksldjump"/>
                <a:extLst>
                  <a:ext uri="{FF2B5EF4-FFF2-40B4-BE49-F238E27FC236}">
                    <a16:creationId xmlns:a16="http://schemas.microsoft.com/office/drawing/2014/main" id="{6D7ACFA0-22EC-E27E-5B7D-DED6963076B9}"/>
                  </a:ext>
                </a:extLst>
              </p:cNvPr>
              <p:cNvPicPr>
                <a:picLocks noGrp="1" noRot="1" noChangeAspect="1" noMove="1" noResize="1" noEditPoints="1" noAdjustHandles="1" noChangeArrowheads="1" noChangeShapeType="1"/>
              </p:cNvPicPr>
              <p:nvPr/>
            </p:nvPicPr>
            <p:blipFill>
              <a:blip r:embed="rId20"/>
              <a:stretch>
                <a:fillRect/>
              </a:stretch>
            </p:blipFill>
            <p:spPr>
              <a:xfrm>
                <a:off x="9107095" y="2803035"/>
                <a:ext cx="1983799" cy="1115886"/>
              </a:xfrm>
              <a:prstGeom prst="roundRect">
                <a:avLst>
                  <a:gd name="adj" fmla="val 8594"/>
                </a:avLst>
              </a:prstGeom>
              <a:solidFill>
                <a:srgbClr val="FFFFFF">
                  <a:shade val="85000"/>
                </a:srgbClr>
              </a:solidFill>
              <a:ln>
                <a:noFill/>
              </a:ln>
              <a:effectLst/>
            </p:spPr>
          </p:pic>
        </mc:Fallback>
      </mc:AlternateContent>
      <p:sp useBgFill="1">
        <p:nvSpPr>
          <p:cNvPr id="24" name="CasellaDiTesto 23">
            <a:extLst>
              <a:ext uri="{FF2B5EF4-FFF2-40B4-BE49-F238E27FC236}">
                <a16:creationId xmlns:a16="http://schemas.microsoft.com/office/drawing/2014/main" id="{3EFB45ED-A80A-AE0C-1BDE-6F7A4E0D32BD}"/>
              </a:ext>
            </a:extLst>
          </p:cNvPr>
          <p:cNvSpPr txBox="1"/>
          <p:nvPr/>
        </p:nvSpPr>
        <p:spPr>
          <a:xfrm>
            <a:off x="9058938" y="4035381"/>
            <a:ext cx="2080114" cy="432792"/>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2000" dirty="0">
                <a:solidFill>
                  <a:schemeClr val="bg1"/>
                </a:solidFill>
                <a:latin typeface="Montserrat Black" panose="00000A00000000000000" pitchFamily="2" charset="0"/>
              </a:rPr>
              <a:t>COMPLICATO</a:t>
            </a:r>
          </a:p>
        </p:txBody>
      </p:sp>
      <p:sp>
        <p:nvSpPr>
          <p:cNvPr id="25" name="CasellaDiTesto 24">
            <a:extLst>
              <a:ext uri="{FF2B5EF4-FFF2-40B4-BE49-F238E27FC236}">
                <a16:creationId xmlns:a16="http://schemas.microsoft.com/office/drawing/2014/main" id="{CB0BE18E-65B3-4D0F-3AEE-96C278449825}"/>
              </a:ext>
            </a:extLst>
          </p:cNvPr>
          <p:cNvSpPr txBox="1"/>
          <p:nvPr/>
        </p:nvSpPr>
        <p:spPr>
          <a:xfrm>
            <a:off x="5044438" y="1595245"/>
            <a:ext cx="2103120" cy="369332"/>
          </a:xfrm>
          <a:prstGeom prst="rect">
            <a:avLst/>
          </a:prstGeom>
          <a:noFill/>
        </p:spPr>
        <p:txBody>
          <a:bodyPr wrap="square" rtlCol="0">
            <a:spAutoFit/>
          </a:bodyPr>
          <a:lstStyle/>
          <a:p>
            <a:pPr algn="ctr"/>
            <a:r>
              <a:rPr lang="it-IT" dirty="0">
                <a:solidFill>
                  <a:schemeClr val="bg1"/>
                </a:solidFill>
                <a:latin typeface="Montserrat SemiBold" panose="00000700000000000000" pitchFamily="2" charset="0"/>
              </a:rPr>
              <a:t>Il nucleare è:</a:t>
            </a:r>
            <a:endParaRPr lang="it-IT" dirty="0">
              <a:latin typeface="Montserrat SemiBold" panose="00000700000000000000" pitchFamily="2" charset="0"/>
            </a:endParaRPr>
          </a:p>
        </p:txBody>
      </p:sp>
      <p:sp>
        <p:nvSpPr>
          <p:cNvPr id="26" name="CasellaDiTesto 25">
            <a:extLst>
              <a:ext uri="{FF2B5EF4-FFF2-40B4-BE49-F238E27FC236}">
                <a16:creationId xmlns:a16="http://schemas.microsoft.com/office/drawing/2014/main" id="{D4F247FC-FF77-6CE4-2383-1B04337AAAE2}"/>
              </a:ext>
            </a:extLst>
          </p:cNvPr>
          <p:cNvSpPr txBox="1"/>
          <p:nvPr/>
        </p:nvSpPr>
        <p:spPr>
          <a:xfrm>
            <a:off x="587889" y="25585"/>
            <a:ext cx="11016218" cy="1754326"/>
          </a:xfrm>
          <a:prstGeom prst="rect">
            <a:avLst/>
          </a:prstGeom>
          <a:noFill/>
        </p:spPr>
        <p:txBody>
          <a:bodyPr wrap="square" rtlCol="0">
            <a:spAutoFit/>
          </a:bodyPr>
          <a:lstStyle/>
          <a:p>
            <a:pPr algn="ctr"/>
            <a:r>
              <a:rPr lang="it-IT" sz="5400" dirty="0">
                <a:solidFill>
                  <a:srgbClr val="FDFDFD"/>
                </a:solidFill>
                <a:latin typeface="Montserrat Black" panose="00000A00000000000000" pitchFamily="2" charset="0"/>
                <a:ea typeface="Lato Medium" panose="020F0502020204030203" pitchFamily="34" charset="0"/>
                <a:cs typeface="Lato Medium" panose="020F0502020204030203" pitchFamily="34" charset="0"/>
              </a:rPr>
              <a:t>UNA CENTRALE DI PREGIUDIZI</a:t>
            </a:r>
          </a:p>
        </p:txBody>
      </p:sp>
      <p:sp>
        <p:nvSpPr>
          <p:cNvPr id="8" name="CasellaDiTesto 7">
            <a:extLst>
              <a:ext uri="{FF2B5EF4-FFF2-40B4-BE49-F238E27FC236}">
                <a16:creationId xmlns:a16="http://schemas.microsoft.com/office/drawing/2014/main" id="{D3A7AD77-B475-F28A-9EE9-F1B1A816A101}"/>
              </a:ext>
            </a:extLst>
          </p:cNvPr>
          <p:cNvSpPr txBox="1"/>
          <p:nvPr/>
        </p:nvSpPr>
        <p:spPr>
          <a:xfrm>
            <a:off x="39913" y="6228588"/>
            <a:ext cx="3516087" cy="523220"/>
          </a:xfrm>
          <a:prstGeom prst="rect">
            <a:avLst/>
          </a:prstGeom>
          <a:noFill/>
        </p:spPr>
        <p:txBody>
          <a:bodyPr wrap="square" rtlCol="0">
            <a:spAutoFit/>
          </a:bodyPr>
          <a:lstStyle/>
          <a:p>
            <a:r>
              <a:rPr lang="it-IT" sz="1400" dirty="0">
                <a:solidFill>
                  <a:schemeClr val="bg1"/>
                </a:solidFill>
                <a:latin typeface="Montserrat" panose="00000500000000000000" pitchFamily="2" charset="0"/>
              </a:rPr>
              <a:t>Presentazione realizzata da:  Giancarmine Sparso</a:t>
            </a:r>
          </a:p>
        </p:txBody>
      </p:sp>
    </p:spTree>
    <p:extLst>
      <p:ext uri="{BB962C8B-B14F-4D97-AF65-F5344CB8AC3E}">
        <p14:creationId xmlns:p14="http://schemas.microsoft.com/office/powerpoint/2010/main" val="1649698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3" name="Gruppo 32">
            <a:extLst>
              <a:ext uri="{FF2B5EF4-FFF2-40B4-BE49-F238E27FC236}">
                <a16:creationId xmlns:a16="http://schemas.microsoft.com/office/drawing/2014/main" id="{2F143E87-EFB8-A734-877C-355F32B73443}"/>
              </a:ext>
            </a:extLst>
          </p:cNvPr>
          <p:cNvGrpSpPr/>
          <p:nvPr/>
        </p:nvGrpSpPr>
        <p:grpSpPr>
          <a:xfrm>
            <a:off x="322475" y="353264"/>
            <a:ext cx="952143" cy="952143"/>
            <a:chOff x="322475" y="353264"/>
            <a:chExt cx="952143" cy="952143"/>
          </a:xfrm>
        </p:grpSpPr>
        <p:sp useBgFill="1">
          <p:nvSpPr>
            <p:cNvPr id="34" name="Ovale 33">
              <a:extLst>
                <a:ext uri="{FF2B5EF4-FFF2-40B4-BE49-F238E27FC236}">
                  <a16:creationId xmlns:a16="http://schemas.microsoft.com/office/drawing/2014/main" id="{383BCF07-CD46-62B3-D4FE-BED70813C9AE}"/>
                </a:ext>
              </a:extLst>
            </p:cNvPr>
            <p:cNvSpPr/>
            <p:nvPr/>
          </p:nvSpPr>
          <p:spPr>
            <a:xfrm rot="10800000">
              <a:off x="322475" y="353264"/>
              <a:ext cx="952143" cy="952143"/>
            </a:xfrm>
            <a:prstGeom prst="ellipse">
              <a:avLst/>
            </a:prstGeom>
            <a:ln>
              <a:solidFill>
                <a:schemeClr val="bg1"/>
              </a:solidFill>
            </a:ln>
            <a:effectLst>
              <a:innerShdw blurRad="254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Immagine 34">
              <a:hlinkClick r:id="rId3" action="ppaction://hlinksldjump"/>
              <a:extLst>
                <a:ext uri="{FF2B5EF4-FFF2-40B4-BE49-F238E27FC236}">
                  <a16:creationId xmlns:a16="http://schemas.microsoft.com/office/drawing/2014/main" id="{8912A12D-9BA2-BB11-0C18-E3CBD396CAD0}"/>
                </a:ext>
              </a:extLst>
            </p:cNvPr>
            <p:cNvPicPr>
              <a:picLocks noChangeAspect="1"/>
            </p:cNvPicPr>
            <p:nvPr/>
          </p:nvPicPr>
          <p:blipFill>
            <a:blip r:embed="rId4"/>
            <a:stretch>
              <a:fillRect/>
            </a:stretch>
          </p:blipFill>
          <p:spPr>
            <a:xfrm rot="10800000">
              <a:off x="358278" y="389067"/>
              <a:ext cx="880536" cy="880536"/>
            </a:xfrm>
            <a:prstGeom prst="rect">
              <a:avLst/>
            </a:prstGeom>
          </p:spPr>
        </p:pic>
      </p:grpSp>
      <p:sp useBgFill="1">
        <p:nvSpPr>
          <p:cNvPr id="36" name="CasellaDiTesto 35">
            <a:extLst>
              <a:ext uri="{FF2B5EF4-FFF2-40B4-BE49-F238E27FC236}">
                <a16:creationId xmlns:a16="http://schemas.microsoft.com/office/drawing/2014/main" id="{C7CC3B22-6DA7-465E-BB53-945294787E39}"/>
              </a:ext>
            </a:extLst>
          </p:cNvPr>
          <p:cNvSpPr txBox="1"/>
          <p:nvPr/>
        </p:nvSpPr>
        <p:spPr>
          <a:xfrm>
            <a:off x="4276113" y="353264"/>
            <a:ext cx="3639774"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LE BASI</a:t>
            </a:r>
          </a:p>
        </p:txBody>
      </p:sp>
      <p:sp useBgFill="1">
        <p:nvSpPr>
          <p:cNvPr id="41" name="CasellaDiTesto 40">
            <a:extLst>
              <a:ext uri="{FF2B5EF4-FFF2-40B4-BE49-F238E27FC236}">
                <a16:creationId xmlns:a16="http://schemas.microsoft.com/office/drawing/2014/main" id="{AA1F6131-63E6-891C-A4F7-18C85FB94E38}"/>
              </a:ext>
            </a:extLst>
          </p:cNvPr>
          <p:cNvSpPr txBox="1"/>
          <p:nvPr/>
        </p:nvSpPr>
        <p:spPr>
          <a:xfrm>
            <a:off x="358277" y="2723853"/>
            <a:ext cx="5564025" cy="3482400"/>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latin typeface="Montserrat Medium" pitchFamily="2" charset="0"/>
              </a:rPr>
              <a:t>L’energia nucleare è l’energia che si ricava o dalla fissione di due atomi pesanti, come l’uranio o il plutonio, o dalla fusione di atomi leggeri, come l’idrogeno e l’elio. </a:t>
            </a:r>
            <a:r>
              <a:rPr lang="it-IT" dirty="0">
                <a:solidFill>
                  <a:schemeClr val="bg1"/>
                </a:solidFill>
                <a:latin typeface="Montserrat Medium" pitchFamily="2" charset="0"/>
              </a:rPr>
              <a:t>La fissione consiste nella rottura di un nucleo atomico pesante in due nuclei di elementi più leggeri liberando energia. La fissione viene indotta bombardando i nuclei pesanti con dei neutroni. Se la rottura di un nucleo genera neutroni in grado di andare a rompere altri nuclei, dando origine così a una reazione a catena, allora è detto fissile.</a:t>
            </a:r>
          </a:p>
        </p:txBody>
      </p:sp>
      <p:grpSp>
        <p:nvGrpSpPr>
          <p:cNvPr id="49" name="Gruppo 48">
            <a:extLst>
              <a:ext uri="{FF2B5EF4-FFF2-40B4-BE49-F238E27FC236}">
                <a16:creationId xmlns:a16="http://schemas.microsoft.com/office/drawing/2014/main" id="{7D2B899E-DB71-EC3A-ECEE-FF3E6B7AEE5E}"/>
              </a:ext>
            </a:extLst>
          </p:cNvPr>
          <p:cNvGrpSpPr/>
          <p:nvPr/>
        </p:nvGrpSpPr>
        <p:grpSpPr>
          <a:xfrm>
            <a:off x="6572250" y="2129553"/>
            <a:ext cx="5261473" cy="4076700"/>
            <a:chOff x="6572249" y="2619376"/>
            <a:chExt cx="5261473" cy="4076700"/>
          </a:xfrm>
        </p:grpSpPr>
        <p:sp useBgFill="1">
          <p:nvSpPr>
            <p:cNvPr id="47" name="Rettangolo con angoli arrotondati 46">
              <a:extLst>
                <a:ext uri="{FF2B5EF4-FFF2-40B4-BE49-F238E27FC236}">
                  <a16:creationId xmlns:a16="http://schemas.microsoft.com/office/drawing/2014/main" id="{EC7244C0-4CEE-84B5-870D-739E67F2E05E}"/>
                </a:ext>
              </a:extLst>
            </p:cNvPr>
            <p:cNvSpPr/>
            <p:nvPr/>
          </p:nvSpPr>
          <p:spPr>
            <a:xfrm>
              <a:off x="6572249" y="2619376"/>
              <a:ext cx="5261473" cy="4076700"/>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5" name="Immagine 44">
              <a:extLst>
                <a:ext uri="{FF2B5EF4-FFF2-40B4-BE49-F238E27FC236}">
                  <a16:creationId xmlns:a16="http://schemas.microsoft.com/office/drawing/2014/main" id="{88977F32-A638-E5A2-5FAB-1F5C3808C1D1}"/>
                </a:ext>
              </a:extLst>
            </p:cNvPr>
            <p:cNvPicPr>
              <a:picLocks noChangeAspect="1"/>
            </p:cNvPicPr>
            <p:nvPr/>
          </p:nvPicPr>
          <p:blipFill>
            <a:blip r:embed="rId5"/>
            <a:stretch>
              <a:fillRect/>
            </a:stretch>
          </p:blipFill>
          <p:spPr>
            <a:xfrm>
              <a:off x="6852567" y="2857500"/>
              <a:ext cx="4731302" cy="3580561"/>
            </a:xfrm>
            <a:prstGeom prst="rect">
              <a:avLst/>
            </a:prstGeom>
          </p:spPr>
        </p:pic>
      </p:grpSp>
    </p:spTree>
    <p:extLst>
      <p:ext uri="{BB962C8B-B14F-4D97-AF65-F5344CB8AC3E}">
        <p14:creationId xmlns:p14="http://schemas.microsoft.com/office/powerpoint/2010/main" val="655411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14D5A165-382A-9F83-5A20-3F60DEE50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7" y="1484313"/>
            <a:ext cx="9725025" cy="522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1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7" name="CasellaDiTesto 6">
            <a:extLst>
              <a:ext uri="{FF2B5EF4-FFF2-40B4-BE49-F238E27FC236}">
                <a16:creationId xmlns:a16="http://schemas.microsoft.com/office/drawing/2014/main" id="{0AFEDDBA-E6D0-26A6-F49D-2D94148564B3}"/>
              </a:ext>
            </a:extLst>
          </p:cNvPr>
          <p:cNvSpPr txBox="1"/>
          <p:nvPr/>
        </p:nvSpPr>
        <p:spPr>
          <a:xfrm>
            <a:off x="322474" y="2538263"/>
            <a:ext cx="5830371" cy="2352973"/>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Quando si parla di reattore nucleare si fa riferimento a tutti il sistema che a partire dalla fissione di atomi di uranio 235 (unico isotopo fissile dell’uranio) genera energia. Quando il numero di fissioni all’interno di un reattore rimane costante si dice che il reattore è in criticità. Per ottenere questo stato servono alcuni accorgimenti:</a:t>
            </a:r>
          </a:p>
        </p:txBody>
      </p:sp>
      <p:sp useBgFill="1">
        <p:nvSpPr>
          <p:cNvPr id="8" name="CasellaDiTesto 7">
            <a:extLst>
              <a:ext uri="{FF2B5EF4-FFF2-40B4-BE49-F238E27FC236}">
                <a16:creationId xmlns:a16="http://schemas.microsoft.com/office/drawing/2014/main" id="{1DBF9D47-87F8-5B41-535E-E5975AD9549D}"/>
              </a:ext>
            </a:extLst>
          </p:cNvPr>
          <p:cNvSpPr txBox="1"/>
          <p:nvPr/>
        </p:nvSpPr>
        <p:spPr>
          <a:xfrm>
            <a:off x="4276113" y="353264"/>
            <a:ext cx="3639774"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LE BASI</a:t>
            </a:r>
          </a:p>
        </p:txBody>
      </p:sp>
      <p:grpSp>
        <p:nvGrpSpPr>
          <p:cNvPr id="6" name="Gruppo 5">
            <a:extLst>
              <a:ext uri="{FF2B5EF4-FFF2-40B4-BE49-F238E27FC236}">
                <a16:creationId xmlns:a16="http://schemas.microsoft.com/office/drawing/2014/main" id="{8540F246-3561-8E1B-FE3B-3A0633636BB0}"/>
              </a:ext>
            </a:extLst>
          </p:cNvPr>
          <p:cNvGrpSpPr/>
          <p:nvPr/>
        </p:nvGrpSpPr>
        <p:grpSpPr>
          <a:xfrm>
            <a:off x="7707101" y="1676401"/>
            <a:ext cx="4162425" cy="4076700"/>
            <a:chOff x="7124700" y="2019301"/>
            <a:chExt cx="4162425" cy="4076700"/>
          </a:xfrm>
        </p:grpSpPr>
        <p:sp useBgFill="1">
          <p:nvSpPr>
            <p:cNvPr id="4" name="Rettangolo con angoli arrotondati 3">
              <a:extLst>
                <a:ext uri="{FF2B5EF4-FFF2-40B4-BE49-F238E27FC236}">
                  <a16:creationId xmlns:a16="http://schemas.microsoft.com/office/drawing/2014/main" id="{37774267-E5DB-A0B6-1DD1-D04DC0C0DEE2}"/>
                </a:ext>
              </a:extLst>
            </p:cNvPr>
            <p:cNvSpPr/>
            <p:nvPr/>
          </p:nvSpPr>
          <p:spPr>
            <a:xfrm>
              <a:off x="7124700" y="2019301"/>
              <a:ext cx="4162425" cy="4076700"/>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3314" name="Picture 2" descr="Free vector realistic power plant illustration">
              <a:hlinkClick r:id="rId3"/>
              <a:extLst>
                <a:ext uri="{FF2B5EF4-FFF2-40B4-BE49-F238E27FC236}">
                  <a16:creationId xmlns:a16="http://schemas.microsoft.com/office/drawing/2014/main" id="{39480F94-BBD9-D002-450C-76296BB06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3542" y="2248207"/>
              <a:ext cx="3618887" cy="36188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678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7" name="CasellaDiTesto 6">
            <a:extLst>
              <a:ext uri="{FF2B5EF4-FFF2-40B4-BE49-F238E27FC236}">
                <a16:creationId xmlns:a16="http://schemas.microsoft.com/office/drawing/2014/main" id="{0AFEDDBA-E6D0-26A6-F49D-2D94148564B3}"/>
              </a:ext>
            </a:extLst>
          </p:cNvPr>
          <p:cNvSpPr txBox="1"/>
          <p:nvPr/>
        </p:nvSpPr>
        <p:spPr>
          <a:xfrm>
            <a:off x="331999" y="2257561"/>
            <a:ext cx="6354551" cy="4047113"/>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latin typeface="Montserrat Medium" pitchFamily="2" charset="0"/>
              </a:rPr>
              <a:t>-bisogna evitare che i neutroni vadano a colpire atomi diversi da quelli di uranio 235, per fare ciò si rallenta il flusso neutronico utilizzando un moderatore come l’acqua.</a:t>
            </a:r>
          </a:p>
          <a:p>
            <a:r>
              <a:rPr lang="it-IT" dirty="0">
                <a:solidFill>
                  <a:schemeClr val="bg1"/>
                </a:solidFill>
                <a:latin typeface="Montserrat Medium" pitchFamily="2" charset="0"/>
              </a:rPr>
              <a:t>-Il recipiente che contiene il nocciolo (costituito dal combustibile a dagli elementi di regolazione) deve impedire la fuoriuscita di neutroni.</a:t>
            </a:r>
          </a:p>
          <a:p>
            <a:r>
              <a:rPr lang="it-IT" sz="1800" dirty="0">
                <a:solidFill>
                  <a:schemeClr val="bg1"/>
                </a:solidFill>
                <a:latin typeface="Montserrat Medium" pitchFamily="2" charset="0"/>
              </a:rPr>
              <a:t>-Bisogna p</a:t>
            </a:r>
            <a:r>
              <a:rPr lang="it-IT" dirty="0">
                <a:solidFill>
                  <a:schemeClr val="bg1"/>
                </a:solidFill>
                <a:latin typeface="Montserrat Medium" pitchFamily="2" charset="0"/>
              </a:rPr>
              <a:t>oter regolare il flusso neutronico a piacimento, per questo vengono usate delle barre di controllo realizzate con materiali che assorbono neutroni (spesso si usa il cadmio) inseribili a piacimento nel nocciolo.</a:t>
            </a:r>
          </a:p>
          <a:p>
            <a:r>
              <a:rPr lang="it-IT" sz="1800" dirty="0">
                <a:solidFill>
                  <a:schemeClr val="bg1"/>
                </a:solidFill>
                <a:latin typeface="Montserrat Medium" pitchFamily="2" charset="0"/>
              </a:rPr>
              <a:t>-Serve un fluido termovettore che regoli l’energia del sistema e porti quest’ultima all</a:t>
            </a:r>
            <a:r>
              <a:rPr lang="it-IT" dirty="0">
                <a:solidFill>
                  <a:schemeClr val="bg1"/>
                </a:solidFill>
                <a:latin typeface="Montserrat Medium" pitchFamily="2" charset="0"/>
              </a:rPr>
              <a:t>e turbine.</a:t>
            </a:r>
            <a:endParaRPr lang="it-IT" sz="1800" dirty="0">
              <a:solidFill>
                <a:schemeClr val="bg1"/>
              </a:solidFill>
              <a:latin typeface="Montserrat Medium" pitchFamily="2" charset="0"/>
            </a:endParaRPr>
          </a:p>
        </p:txBody>
      </p:sp>
      <p:sp useBgFill="1">
        <p:nvSpPr>
          <p:cNvPr id="8" name="CasellaDiTesto 7">
            <a:extLst>
              <a:ext uri="{FF2B5EF4-FFF2-40B4-BE49-F238E27FC236}">
                <a16:creationId xmlns:a16="http://schemas.microsoft.com/office/drawing/2014/main" id="{1DBF9D47-87F8-5B41-535E-E5975AD9549D}"/>
              </a:ext>
            </a:extLst>
          </p:cNvPr>
          <p:cNvSpPr txBox="1"/>
          <p:nvPr/>
        </p:nvSpPr>
        <p:spPr>
          <a:xfrm>
            <a:off x="4276113" y="353264"/>
            <a:ext cx="3639774"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LE BASI</a:t>
            </a:r>
          </a:p>
        </p:txBody>
      </p:sp>
      <p:pic>
        <p:nvPicPr>
          <p:cNvPr id="4" name="Immagine 3" descr="Immagine che contiene arte, grattugia, design&#10;&#10;Descrizione generata automaticamente con attendibilità media">
            <a:extLst>
              <a:ext uri="{FF2B5EF4-FFF2-40B4-BE49-F238E27FC236}">
                <a16:creationId xmlns:a16="http://schemas.microsoft.com/office/drawing/2014/main" id="{95EDB1DB-7F28-30A4-3137-AA062005A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25" y="1727104"/>
            <a:ext cx="6019817" cy="4777632"/>
          </a:xfrm>
          <a:prstGeom prst="rect">
            <a:avLst/>
          </a:prstGeom>
        </p:spPr>
      </p:pic>
    </p:spTree>
    <p:extLst>
      <p:ext uri="{BB962C8B-B14F-4D97-AF65-F5344CB8AC3E}">
        <p14:creationId xmlns:p14="http://schemas.microsoft.com/office/powerpoint/2010/main" val="21183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7" name="CasellaDiTesto 6">
            <a:extLst>
              <a:ext uri="{FF2B5EF4-FFF2-40B4-BE49-F238E27FC236}">
                <a16:creationId xmlns:a16="http://schemas.microsoft.com/office/drawing/2014/main" id="{0AFEDDBA-E6D0-26A6-F49D-2D94148564B3}"/>
              </a:ext>
            </a:extLst>
          </p:cNvPr>
          <p:cNvSpPr txBox="1"/>
          <p:nvPr/>
        </p:nvSpPr>
        <p:spPr>
          <a:xfrm>
            <a:off x="665325" y="2028961"/>
            <a:ext cx="4541675" cy="2070616"/>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sz="1800" dirty="0">
                <a:solidFill>
                  <a:schemeClr val="bg1"/>
                </a:solidFill>
                <a:latin typeface="Montserrat Medium" pitchFamily="2" charset="0"/>
              </a:rPr>
              <a:t>Un reattore è composto da un recipiente in cui è inserito il nocciolo. Una volta iniziate le reazion</a:t>
            </a:r>
            <a:r>
              <a:rPr lang="it-IT" dirty="0">
                <a:solidFill>
                  <a:schemeClr val="bg1"/>
                </a:solidFill>
                <a:latin typeface="Montserrat Medium" pitchFamily="2" charset="0"/>
              </a:rPr>
              <a:t>i di fissione il fluido termoregolatore trasporta l’energia a delle turbine collegate ad un trasformatore che produrrà elettricità.</a:t>
            </a:r>
          </a:p>
        </p:txBody>
      </p:sp>
      <p:sp useBgFill="1">
        <p:nvSpPr>
          <p:cNvPr id="8" name="CasellaDiTesto 7">
            <a:extLst>
              <a:ext uri="{FF2B5EF4-FFF2-40B4-BE49-F238E27FC236}">
                <a16:creationId xmlns:a16="http://schemas.microsoft.com/office/drawing/2014/main" id="{1DBF9D47-87F8-5B41-535E-E5975AD9549D}"/>
              </a:ext>
            </a:extLst>
          </p:cNvPr>
          <p:cNvSpPr txBox="1"/>
          <p:nvPr/>
        </p:nvSpPr>
        <p:spPr>
          <a:xfrm>
            <a:off x="861836" y="607877"/>
            <a:ext cx="10468328" cy="952143"/>
          </a:xfrm>
          <a:prstGeom prst="roundRect">
            <a:avLst>
              <a:gd name="adj" fmla="val 50000"/>
            </a:avLst>
          </a:prstGeom>
          <a:effectLst>
            <a:outerShdw blurRad="63500" algn="ctr" rotWithShape="0">
              <a:schemeClr val="bg1"/>
            </a:outerShdw>
          </a:effectLst>
        </p:spPr>
        <p:txBody>
          <a:bodyPr wrap="square" lIns="0" tIns="0" rIns="0" bIns="0" rtlCol="0" anchor="ctr" anchorCtr="0">
            <a:spAutoFit/>
          </a:bodyPr>
          <a:lstStyle/>
          <a:p>
            <a:pPr algn="ctr"/>
            <a:r>
              <a:rPr lang="it-IT" sz="4400" dirty="0">
                <a:solidFill>
                  <a:schemeClr val="bg1"/>
                </a:solidFill>
                <a:latin typeface="Montserrat Black" panose="00000A00000000000000" pitchFamily="2" charset="0"/>
              </a:rPr>
              <a:t>COME FUNZIONA UN REATTORE</a:t>
            </a:r>
          </a:p>
        </p:txBody>
      </p:sp>
      <p:sp useBgFill="1">
        <p:nvSpPr>
          <p:cNvPr id="2" name="CasellaDiTesto 1">
            <a:extLst>
              <a:ext uri="{FF2B5EF4-FFF2-40B4-BE49-F238E27FC236}">
                <a16:creationId xmlns:a16="http://schemas.microsoft.com/office/drawing/2014/main" id="{6A202B20-B2A4-6536-DFEF-F08A2D308AD7}"/>
              </a:ext>
            </a:extLst>
          </p:cNvPr>
          <p:cNvSpPr txBox="1"/>
          <p:nvPr/>
        </p:nvSpPr>
        <p:spPr>
          <a:xfrm>
            <a:off x="665324" y="4741697"/>
            <a:ext cx="4541675" cy="1505903"/>
          </a:xfrm>
          <a:prstGeom prst="roundRect">
            <a:avLst>
              <a:gd name="adj" fmla="val 3770"/>
            </a:avLst>
          </a:prstGeom>
          <a:ln>
            <a:noFill/>
          </a:ln>
          <a:effectLst>
            <a:outerShdw blurRad="63500" sx="102000" sy="102000" algn="ctr" rotWithShape="0">
              <a:schemeClr val="bg1">
                <a:alpha val="40000"/>
              </a:schemeClr>
            </a:outerShdw>
          </a:effectLst>
        </p:spPr>
        <p:txBody>
          <a:bodyPr wrap="square" rtlCol="0">
            <a:spAutoFit/>
          </a:bodyPr>
          <a:lstStyle/>
          <a:p>
            <a:r>
              <a:rPr lang="it-IT" dirty="0">
                <a:solidFill>
                  <a:schemeClr val="bg1"/>
                </a:solidFill>
                <a:latin typeface="Montserrat Medium" pitchFamily="2" charset="0"/>
              </a:rPr>
              <a:t>Esistono diversi tipi di reattori a seconda del tipo di fluido regolatore che viene sfruttato e anche a seconda del tipo di combustibile impiegato.</a:t>
            </a:r>
            <a:endParaRPr lang="it-IT" sz="1800" dirty="0">
              <a:solidFill>
                <a:schemeClr val="bg1"/>
              </a:solidFill>
              <a:latin typeface="Montserrat Medium" pitchFamily="2" charset="0"/>
            </a:endParaRPr>
          </a:p>
        </p:txBody>
      </p:sp>
      <p:grpSp>
        <p:nvGrpSpPr>
          <p:cNvPr id="10" name="Gruppo 9">
            <a:extLst>
              <a:ext uri="{FF2B5EF4-FFF2-40B4-BE49-F238E27FC236}">
                <a16:creationId xmlns:a16="http://schemas.microsoft.com/office/drawing/2014/main" id="{0F452E75-DB69-80FF-2708-772B50EB810F}"/>
              </a:ext>
            </a:extLst>
          </p:cNvPr>
          <p:cNvGrpSpPr/>
          <p:nvPr/>
        </p:nvGrpSpPr>
        <p:grpSpPr>
          <a:xfrm>
            <a:off x="5492126" y="2564245"/>
            <a:ext cx="6457612" cy="3064915"/>
            <a:chOff x="6293812" y="2590799"/>
            <a:chExt cx="5809288" cy="2757207"/>
          </a:xfrm>
        </p:grpSpPr>
        <p:sp useBgFill="1">
          <p:nvSpPr>
            <p:cNvPr id="6" name="Rettangolo con angoli arrotondati 5">
              <a:extLst>
                <a:ext uri="{FF2B5EF4-FFF2-40B4-BE49-F238E27FC236}">
                  <a16:creationId xmlns:a16="http://schemas.microsoft.com/office/drawing/2014/main" id="{4CCEA5B1-7264-B026-6838-18CE3495A78E}"/>
                </a:ext>
              </a:extLst>
            </p:cNvPr>
            <p:cNvSpPr/>
            <p:nvPr/>
          </p:nvSpPr>
          <p:spPr>
            <a:xfrm>
              <a:off x="6293812" y="2590799"/>
              <a:ext cx="5809288" cy="2757207"/>
            </a:xfrm>
            <a:prstGeom prst="roundRect">
              <a:avLst>
                <a:gd name="adj" fmla="val 7755"/>
              </a:avLst>
            </a:prstGeom>
            <a:ln>
              <a:solidFill>
                <a:schemeClr val="bg1"/>
              </a:solidFill>
            </a:ln>
            <a:effectLst>
              <a:innerShdw blurRad="5461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hlinkClick r:id="rId3"/>
              <a:extLst>
                <a:ext uri="{FF2B5EF4-FFF2-40B4-BE49-F238E27FC236}">
                  <a16:creationId xmlns:a16="http://schemas.microsoft.com/office/drawing/2014/main" id="{CFEBC064-3118-B0A2-BF70-6C3EC2D69E34}"/>
                </a:ext>
              </a:extLst>
            </p:cNvPr>
            <p:cNvPicPr>
              <a:picLocks noChangeAspect="1"/>
            </p:cNvPicPr>
            <p:nvPr/>
          </p:nvPicPr>
          <p:blipFill>
            <a:blip r:embed="rId4"/>
            <a:stretch>
              <a:fillRect/>
            </a:stretch>
          </p:blipFill>
          <p:spPr>
            <a:xfrm>
              <a:off x="6499705" y="2831234"/>
              <a:ext cx="5358130" cy="2302761"/>
            </a:xfrm>
            <a:prstGeom prst="rect">
              <a:avLst/>
            </a:prstGeom>
          </p:spPr>
        </p:pic>
      </p:grpSp>
    </p:spTree>
    <p:extLst>
      <p:ext uri="{BB962C8B-B14F-4D97-AF65-F5344CB8AC3E}">
        <p14:creationId xmlns:p14="http://schemas.microsoft.com/office/powerpoint/2010/main" val="423224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1152</TotalTime>
  <Words>3842</Words>
  <Application>Microsoft Office PowerPoint</Application>
  <PresentationFormat>Widescreen</PresentationFormat>
  <Paragraphs>158</Paragraphs>
  <Slides>45</Slides>
  <Notes>4</Notes>
  <HiddenSlides>7</HiddenSlides>
  <MMClips>0</MMClips>
  <ScaleCrop>false</ScaleCrop>
  <HeadingPairs>
    <vt:vector size="6" baseType="variant">
      <vt:variant>
        <vt:lpstr>Caratteri utilizzati</vt:lpstr>
      </vt:variant>
      <vt:variant>
        <vt:i4>9</vt:i4>
      </vt:variant>
      <vt:variant>
        <vt:lpstr>Tema</vt:lpstr>
      </vt:variant>
      <vt:variant>
        <vt:i4>4</vt:i4>
      </vt:variant>
      <vt:variant>
        <vt:lpstr>Titoli diapositive</vt:lpstr>
      </vt:variant>
      <vt:variant>
        <vt:i4>45</vt:i4>
      </vt:variant>
    </vt:vector>
  </HeadingPairs>
  <TitlesOfParts>
    <vt:vector size="58" baseType="lpstr">
      <vt:lpstr>Arial</vt:lpstr>
      <vt:lpstr>Arial Narrow</vt:lpstr>
      <vt:lpstr>Calibri</vt:lpstr>
      <vt:lpstr>Calibri Light</vt:lpstr>
      <vt:lpstr>Montserrat</vt:lpstr>
      <vt:lpstr>Montserrat Black</vt:lpstr>
      <vt:lpstr>Montserrat ExtraBold</vt:lpstr>
      <vt:lpstr>Montserrat Medium</vt:lpstr>
      <vt:lpstr>Montserrat SemiBold</vt:lpstr>
      <vt:lpstr>Tema di Office</vt:lpstr>
      <vt:lpstr>Personalizza struttura</vt:lpstr>
      <vt:lpstr>1_Tema di Office</vt:lpstr>
      <vt:lpstr>1_Personalizza struttura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Giancarmine Sparso</dc:creator>
  <cp:lastModifiedBy>Giancarmine Sparso</cp:lastModifiedBy>
  <cp:revision>10</cp:revision>
  <dcterms:created xsi:type="dcterms:W3CDTF">2023-12-17T16:58:47Z</dcterms:created>
  <dcterms:modified xsi:type="dcterms:W3CDTF">2026-01-04T18:12:54Z</dcterms:modified>
</cp:coreProperties>
</file>